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8" r:id="rId1"/>
  </p:sldMasterIdLst>
  <p:notesMasterIdLst>
    <p:notesMasterId r:id="rId23"/>
  </p:notesMasterIdLst>
  <p:sldIdLst>
    <p:sldId id="256" r:id="rId2"/>
    <p:sldId id="258" r:id="rId3"/>
    <p:sldId id="257" r:id="rId4"/>
    <p:sldId id="274" r:id="rId5"/>
    <p:sldId id="267" r:id="rId6"/>
    <p:sldId id="262" r:id="rId7"/>
    <p:sldId id="278" r:id="rId8"/>
    <p:sldId id="279" r:id="rId9"/>
    <p:sldId id="280" r:id="rId10"/>
    <p:sldId id="275" r:id="rId11"/>
    <p:sldId id="259" r:id="rId12"/>
    <p:sldId id="261" r:id="rId13"/>
    <p:sldId id="269" r:id="rId14"/>
    <p:sldId id="284" r:id="rId15"/>
    <p:sldId id="286" r:id="rId16"/>
    <p:sldId id="265" r:id="rId17"/>
    <p:sldId id="268" r:id="rId18"/>
    <p:sldId id="287" r:id="rId19"/>
    <p:sldId id="270" r:id="rId20"/>
    <p:sldId id="281" r:id="rId21"/>
    <p:sldId id="282" r:id="rId22"/>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40"/>
  </p:normalViewPr>
  <p:slideViewPr>
    <p:cSldViewPr snapToGrid="0" snapToObjects="1">
      <p:cViewPr varScale="1">
        <p:scale>
          <a:sx n="92" d="100"/>
          <a:sy n="92" d="100"/>
        </p:scale>
        <p:origin x="78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ata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rawing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EF1E0F-26B4-47A6-9234-1F67D9AC25C8}"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3BE7EF75-3E20-485A-ABC7-4E21DBC7695C}">
      <dgm:prSet/>
      <dgm:spPr/>
      <dgm:t>
        <a:bodyPr/>
        <a:lstStyle/>
        <a:p>
          <a:r>
            <a:rPr lang="tr-TR" b="0" i="0" dirty="0"/>
            <a:t>Örneğin Shell’in sürdürülebilirlik ile ilgili açıklamalarında, şirket 2021 yılında sermaye harcamalarının yüzde 12'sini "Yenilenebilir Enerji ve Enerji Çözümleri "ne yönlendirdiğini belirtmiştir.</a:t>
          </a:r>
          <a:endParaRPr lang="en-US" dirty="0"/>
        </a:p>
      </dgm:t>
    </dgm:pt>
    <dgm:pt modelId="{BBF8013A-F896-436B-9723-4B697718C794}" type="parTrans" cxnId="{4EA70E60-9529-4657-9371-C7D9FBEE3667}">
      <dgm:prSet/>
      <dgm:spPr/>
      <dgm:t>
        <a:bodyPr/>
        <a:lstStyle/>
        <a:p>
          <a:endParaRPr lang="en-US"/>
        </a:p>
      </dgm:t>
    </dgm:pt>
    <dgm:pt modelId="{5D76537A-F8B5-4206-A8FA-4FB1ECE3BC4A}" type="sibTrans" cxnId="{4EA70E60-9529-4657-9371-C7D9FBEE3667}">
      <dgm:prSet/>
      <dgm:spPr/>
      <dgm:t>
        <a:bodyPr/>
        <a:lstStyle/>
        <a:p>
          <a:endParaRPr lang="en-US"/>
        </a:p>
      </dgm:t>
    </dgm:pt>
    <dgm:pt modelId="{6C4C167A-A034-4400-9197-31533645D942}">
      <dgm:prSet/>
      <dgm:spPr/>
      <dgm:t>
        <a:bodyPr/>
        <a:lstStyle/>
        <a:p>
          <a:r>
            <a:rPr lang="tr-TR" b="0" i="0"/>
            <a:t>Ancak Global Witness'ın Shell tarafından bildirilen rakamlar üzerinde yaptığı bir analize göre, şirket sermaye harcamalarının sadece yüzde 1,5'ini rüzgar ve güneş enerjisi gibi yenilenebilir enerji kaynaklarının geliştirilmesine yönlendirdi. Harcamaların geri kalanı doğalgaza gitmiştir.</a:t>
          </a:r>
          <a:endParaRPr lang="en-US"/>
        </a:p>
      </dgm:t>
    </dgm:pt>
    <dgm:pt modelId="{B96DAB3B-19FA-4705-90B3-4AF5D4D3E714}" type="parTrans" cxnId="{DD43AC5B-46ED-4D4E-BBCE-A69A2454FC1D}">
      <dgm:prSet/>
      <dgm:spPr/>
      <dgm:t>
        <a:bodyPr/>
        <a:lstStyle/>
        <a:p>
          <a:endParaRPr lang="en-US"/>
        </a:p>
      </dgm:t>
    </dgm:pt>
    <dgm:pt modelId="{EF5958A8-85CA-4059-8BE0-504A3AFA5B69}" type="sibTrans" cxnId="{DD43AC5B-46ED-4D4E-BBCE-A69A2454FC1D}">
      <dgm:prSet/>
      <dgm:spPr/>
      <dgm:t>
        <a:bodyPr/>
        <a:lstStyle/>
        <a:p>
          <a:endParaRPr lang="en-US"/>
        </a:p>
      </dgm:t>
    </dgm:pt>
    <dgm:pt modelId="{031E3A34-5710-412A-B31A-3A3A22652F40}">
      <dgm:prSet/>
      <dgm:spPr/>
      <dgm:t>
        <a:bodyPr/>
        <a:lstStyle/>
        <a:p>
          <a:r>
            <a:rPr lang="tr-TR" b="0" i="0"/>
            <a:t>Sonuç olarak Global Witness, Shell'in fosil yakıtlardan uzaklaşma ve iklimle ilgili riskleri azaltma taahhüdü konusunda yatırımcıları yanılttığını iddia ediyor (WP, 2022). </a:t>
          </a:r>
          <a:endParaRPr lang="en-US"/>
        </a:p>
      </dgm:t>
    </dgm:pt>
    <dgm:pt modelId="{B1C13760-081C-4D71-8D90-D79847EF748C}" type="parTrans" cxnId="{56598241-F503-4AC4-8B8D-11F9EDDA1D1E}">
      <dgm:prSet/>
      <dgm:spPr/>
      <dgm:t>
        <a:bodyPr/>
        <a:lstStyle/>
        <a:p>
          <a:endParaRPr lang="en-US"/>
        </a:p>
      </dgm:t>
    </dgm:pt>
    <dgm:pt modelId="{4F672872-F25B-4473-8F47-E424D503F6BE}" type="sibTrans" cxnId="{56598241-F503-4AC4-8B8D-11F9EDDA1D1E}">
      <dgm:prSet/>
      <dgm:spPr/>
      <dgm:t>
        <a:bodyPr/>
        <a:lstStyle/>
        <a:p>
          <a:endParaRPr lang="en-US"/>
        </a:p>
      </dgm:t>
    </dgm:pt>
    <dgm:pt modelId="{92FD117D-8F24-4B22-8AAD-FADB56A8765F}" type="pres">
      <dgm:prSet presAssocID="{C5EF1E0F-26B4-47A6-9234-1F67D9AC25C8}" presName="root" presStyleCnt="0">
        <dgm:presLayoutVars>
          <dgm:dir/>
          <dgm:resizeHandles val="exact"/>
        </dgm:presLayoutVars>
      </dgm:prSet>
      <dgm:spPr/>
    </dgm:pt>
    <dgm:pt modelId="{6F8A355C-454A-49F3-9942-B2F1566BE040}" type="pres">
      <dgm:prSet presAssocID="{3BE7EF75-3E20-485A-ABC7-4E21DBC7695C}" presName="compNode" presStyleCnt="0"/>
      <dgm:spPr/>
    </dgm:pt>
    <dgm:pt modelId="{7121B10F-3FAC-4C5D-A584-5A0728014F2E}" type="pres">
      <dgm:prSet presAssocID="{3BE7EF75-3E20-485A-ABC7-4E21DBC7695C}" presName="bgRect" presStyleLbl="bgShp" presStyleIdx="0" presStyleCnt="3"/>
      <dgm:spPr/>
    </dgm:pt>
    <dgm:pt modelId="{A20E5430-DA08-4667-B1AB-131CEE8B52A2}" type="pres">
      <dgm:prSet presAssocID="{3BE7EF75-3E20-485A-ABC7-4E21DBC7695C}"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Yel değirmeni"/>
        </a:ext>
      </dgm:extLst>
    </dgm:pt>
    <dgm:pt modelId="{A93CDEA6-10AC-4066-A5DD-A0CA948901A6}" type="pres">
      <dgm:prSet presAssocID="{3BE7EF75-3E20-485A-ABC7-4E21DBC7695C}" presName="spaceRect" presStyleCnt="0"/>
      <dgm:spPr/>
    </dgm:pt>
    <dgm:pt modelId="{13B1BBCD-C5E5-4BD8-BB85-A10720B86619}" type="pres">
      <dgm:prSet presAssocID="{3BE7EF75-3E20-485A-ABC7-4E21DBC7695C}" presName="parTx" presStyleLbl="revTx" presStyleIdx="0" presStyleCnt="3">
        <dgm:presLayoutVars>
          <dgm:chMax val="0"/>
          <dgm:chPref val="0"/>
        </dgm:presLayoutVars>
      </dgm:prSet>
      <dgm:spPr/>
    </dgm:pt>
    <dgm:pt modelId="{8AB3C2E9-D9DD-47B6-B557-42A6D0732958}" type="pres">
      <dgm:prSet presAssocID="{5D76537A-F8B5-4206-A8FA-4FB1ECE3BC4A}" presName="sibTrans" presStyleCnt="0"/>
      <dgm:spPr/>
    </dgm:pt>
    <dgm:pt modelId="{9D059E4E-5845-466D-A272-B82B967FB68B}" type="pres">
      <dgm:prSet presAssocID="{6C4C167A-A034-4400-9197-31533645D942}" presName="compNode" presStyleCnt="0"/>
      <dgm:spPr/>
    </dgm:pt>
    <dgm:pt modelId="{DC4F2B4D-61B7-4539-A929-9F2D33771286}" type="pres">
      <dgm:prSet presAssocID="{6C4C167A-A034-4400-9197-31533645D942}" presName="bgRect" presStyleLbl="bgShp" presStyleIdx="1" presStyleCnt="3"/>
      <dgm:spPr/>
    </dgm:pt>
    <dgm:pt modelId="{DCCDDE92-FE01-403D-8372-D53541107CFE}" type="pres">
      <dgm:prSet presAssocID="{6C4C167A-A034-4400-9197-31533645D942}"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sap makinesi"/>
        </a:ext>
      </dgm:extLst>
    </dgm:pt>
    <dgm:pt modelId="{F81D83CF-E5BB-4843-973A-B5270F8826D1}" type="pres">
      <dgm:prSet presAssocID="{6C4C167A-A034-4400-9197-31533645D942}" presName="spaceRect" presStyleCnt="0"/>
      <dgm:spPr/>
    </dgm:pt>
    <dgm:pt modelId="{D3EC86B1-6BC9-4CA2-B30B-1C0401EF321F}" type="pres">
      <dgm:prSet presAssocID="{6C4C167A-A034-4400-9197-31533645D942}" presName="parTx" presStyleLbl="revTx" presStyleIdx="1" presStyleCnt="3">
        <dgm:presLayoutVars>
          <dgm:chMax val="0"/>
          <dgm:chPref val="0"/>
        </dgm:presLayoutVars>
      </dgm:prSet>
      <dgm:spPr/>
    </dgm:pt>
    <dgm:pt modelId="{A3D906E8-2104-430D-8B20-8019139733F0}" type="pres">
      <dgm:prSet presAssocID="{EF5958A8-85CA-4059-8BE0-504A3AFA5B69}" presName="sibTrans" presStyleCnt="0"/>
      <dgm:spPr/>
    </dgm:pt>
    <dgm:pt modelId="{DD57230E-DC56-4C29-B0DA-264F23F13A21}" type="pres">
      <dgm:prSet presAssocID="{031E3A34-5710-412A-B31A-3A3A22652F40}" presName="compNode" presStyleCnt="0"/>
      <dgm:spPr/>
    </dgm:pt>
    <dgm:pt modelId="{A65480B1-9082-42A5-A0C5-B926CEE94C4D}" type="pres">
      <dgm:prSet presAssocID="{031E3A34-5710-412A-B31A-3A3A22652F40}" presName="bgRect" presStyleLbl="bgShp" presStyleIdx="2" presStyleCnt="3"/>
      <dgm:spPr/>
    </dgm:pt>
    <dgm:pt modelId="{76697B92-23BD-4ACF-9649-B1FC5FD1C782}" type="pres">
      <dgm:prSet presAssocID="{031E3A34-5710-412A-B31A-3A3A22652F40}"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Onay işareti"/>
        </a:ext>
      </dgm:extLst>
    </dgm:pt>
    <dgm:pt modelId="{324A8A55-AC7B-4B35-8373-1AB5CB28931C}" type="pres">
      <dgm:prSet presAssocID="{031E3A34-5710-412A-B31A-3A3A22652F40}" presName="spaceRect" presStyleCnt="0"/>
      <dgm:spPr/>
    </dgm:pt>
    <dgm:pt modelId="{7280550F-EFE0-4762-853A-86F8CC157168}" type="pres">
      <dgm:prSet presAssocID="{031E3A34-5710-412A-B31A-3A3A22652F40}" presName="parTx" presStyleLbl="revTx" presStyleIdx="2" presStyleCnt="3">
        <dgm:presLayoutVars>
          <dgm:chMax val="0"/>
          <dgm:chPref val="0"/>
        </dgm:presLayoutVars>
      </dgm:prSet>
      <dgm:spPr/>
    </dgm:pt>
  </dgm:ptLst>
  <dgm:cxnLst>
    <dgm:cxn modelId="{E825360E-2DAC-4FF5-A3A6-0669E27B12F1}" type="presOf" srcId="{6C4C167A-A034-4400-9197-31533645D942}" destId="{D3EC86B1-6BC9-4CA2-B30B-1C0401EF321F}" srcOrd="0" destOrd="0" presId="urn:microsoft.com/office/officeart/2018/2/layout/IconVerticalSolidList"/>
    <dgm:cxn modelId="{56598241-F503-4AC4-8B8D-11F9EDDA1D1E}" srcId="{C5EF1E0F-26B4-47A6-9234-1F67D9AC25C8}" destId="{031E3A34-5710-412A-B31A-3A3A22652F40}" srcOrd="2" destOrd="0" parTransId="{B1C13760-081C-4D71-8D90-D79847EF748C}" sibTransId="{4F672872-F25B-4473-8F47-E424D503F6BE}"/>
    <dgm:cxn modelId="{DD43AC5B-46ED-4D4E-BBCE-A69A2454FC1D}" srcId="{C5EF1E0F-26B4-47A6-9234-1F67D9AC25C8}" destId="{6C4C167A-A034-4400-9197-31533645D942}" srcOrd="1" destOrd="0" parTransId="{B96DAB3B-19FA-4705-90B3-4AF5D4D3E714}" sibTransId="{EF5958A8-85CA-4059-8BE0-504A3AFA5B69}"/>
    <dgm:cxn modelId="{EADD7F5C-BBEA-401F-B1BD-D6E000C161B9}" type="presOf" srcId="{C5EF1E0F-26B4-47A6-9234-1F67D9AC25C8}" destId="{92FD117D-8F24-4B22-8AAD-FADB56A8765F}" srcOrd="0" destOrd="0" presId="urn:microsoft.com/office/officeart/2018/2/layout/IconVerticalSolidList"/>
    <dgm:cxn modelId="{4EA70E60-9529-4657-9371-C7D9FBEE3667}" srcId="{C5EF1E0F-26B4-47A6-9234-1F67D9AC25C8}" destId="{3BE7EF75-3E20-485A-ABC7-4E21DBC7695C}" srcOrd="0" destOrd="0" parTransId="{BBF8013A-F896-436B-9723-4B697718C794}" sibTransId="{5D76537A-F8B5-4206-A8FA-4FB1ECE3BC4A}"/>
    <dgm:cxn modelId="{F06DCABF-EFA9-4880-B6F0-66720E75608F}" type="presOf" srcId="{3BE7EF75-3E20-485A-ABC7-4E21DBC7695C}" destId="{13B1BBCD-C5E5-4BD8-BB85-A10720B86619}" srcOrd="0" destOrd="0" presId="urn:microsoft.com/office/officeart/2018/2/layout/IconVerticalSolidList"/>
    <dgm:cxn modelId="{DA24B9C4-1951-48A4-90B2-6E2113FC8738}" type="presOf" srcId="{031E3A34-5710-412A-B31A-3A3A22652F40}" destId="{7280550F-EFE0-4762-853A-86F8CC157168}" srcOrd="0" destOrd="0" presId="urn:microsoft.com/office/officeart/2018/2/layout/IconVerticalSolidList"/>
    <dgm:cxn modelId="{72F5A2AD-F6CE-4A7A-8E9B-94C809825CA6}" type="presParOf" srcId="{92FD117D-8F24-4B22-8AAD-FADB56A8765F}" destId="{6F8A355C-454A-49F3-9942-B2F1566BE040}" srcOrd="0" destOrd="0" presId="urn:microsoft.com/office/officeart/2018/2/layout/IconVerticalSolidList"/>
    <dgm:cxn modelId="{CC9144A7-EA6F-4595-B8AE-4031611E0959}" type="presParOf" srcId="{6F8A355C-454A-49F3-9942-B2F1566BE040}" destId="{7121B10F-3FAC-4C5D-A584-5A0728014F2E}" srcOrd="0" destOrd="0" presId="urn:microsoft.com/office/officeart/2018/2/layout/IconVerticalSolidList"/>
    <dgm:cxn modelId="{B8879E24-49CC-4B08-8E88-534A45218AE2}" type="presParOf" srcId="{6F8A355C-454A-49F3-9942-B2F1566BE040}" destId="{A20E5430-DA08-4667-B1AB-131CEE8B52A2}" srcOrd="1" destOrd="0" presId="urn:microsoft.com/office/officeart/2018/2/layout/IconVerticalSolidList"/>
    <dgm:cxn modelId="{2C9A2FBB-3BE6-4E0D-98DF-5EF13D0A7ABD}" type="presParOf" srcId="{6F8A355C-454A-49F3-9942-B2F1566BE040}" destId="{A93CDEA6-10AC-4066-A5DD-A0CA948901A6}" srcOrd="2" destOrd="0" presId="urn:microsoft.com/office/officeart/2018/2/layout/IconVerticalSolidList"/>
    <dgm:cxn modelId="{32ACA6F7-A850-456C-80DD-C865C266DC74}" type="presParOf" srcId="{6F8A355C-454A-49F3-9942-B2F1566BE040}" destId="{13B1BBCD-C5E5-4BD8-BB85-A10720B86619}" srcOrd="3" destOrd="0" presId="urn:microsoft.com/office/officeart/2018/2/layout/IconVerticalSolidList"/>
    <dgm:cxn modelId="{8BF2FEBD-9BDE-4972-8B3A-EA46BC1BB681}" type="presParOf" srcId="{92FD117D-8F24-4B22-8AAD-FADB56A8765F}" destId="{8AB3C2E9-D9DD-47B6-B557-42A6D0732958}" srcOrd="1" destOrd="0" presId="urn:microsoft.com/office/officeart/2018/2/layout/IconVerticalSolidList"/>
    <dgm:cxn modelId="{5CFD200D-4D4A-43A6-AEE2-9121B2F04C02}" type="presParOf" srcId="{92FD117D-8F24-4B22-8AAD-FADB56A8765F}" destId="{9D059E4E-5845-466D-A272-B82B967FB68B}" srcOrd="2" destOrd="0" presId="urn:microsoft.com/office/officeart/2018/2/layout/IconVerticalSolidList"/>
    <dgm:cxn modelId="{A41EF689-C2A4-46F4-89A6-4F92582B2DF6}" type="presParOf" srcId="{9D059E4E-5845-466D-A272-B82B967FB68B}" destId="{DC4F2B4D-61B7-4539-A929-9F2D33771286}" srcOrd="0" destOrd="0" presId="urn:microsoft.com/office/officeart/2018/2/layout/IconVerticalSolidList"/>
    <dgm:cxn modelId="{6B6569A5-DC29-470F-895F-5E6365F2C312}" type="presParOf" srcId="{9D059E4E-5845-466D-A272-B82B967FB68B}" destId="{DCCDDE92-FE01-403D-8372-D53541107CFE}" srcOrd="1" destOrd="0" presId="urn:microsoft.com/office/officeart/2018/2/layout/IconVerticalSolidList"/>
    <dgm:cxn modelId="{55165A2F-09C2-4FDA-A229-D6394C63735E}" type="presParOf" srcId="{9D059E4E-5845-466D-A272-B82B967FB68B}" destId="{F81D83CF-E5BB-4843-973A-B5270F8826D1}" srcOrd="2" destOrd="0" presId="urn:microsoft.com/office/officeart/2018/2/layout/IconVerticalSolidList"/>
    <dgm:cxn modelId="{7B2F2F76-D017-419E-9D1C-1699BEDBFBCF}" type="presParOf" srcId="{9D059E4E-5845-466D-A272-B82B967FB68B}" destId="{D3EC86B1-6BC9-4CA2-B30B-1C0401EF321F}" srcOrd="3" destOrd="0" presId="urn:microsoft.com/office/officeart/2018/2/layout/IconVerticalSolidList"/>
    <dgm:cxn modelId="{B2F25878-4846-44CC-8FD1-83CF2BCB3FD2}" type="presParOf" srcId="{92FD117D-8F24-4B22-8AAD-FADB56A8765F}" destId="{A3D906E8-2104-430D-8B20-8019139733F0}" srcOrd="3" destOrd="0" presId="urn:microsoft.com/office/officeart/2018/2/layout/IconVerticalSolidList"/>
    <dgm:cxn modelId="{4836D416-B509-47DF-8171-24D0CAD08FED}" type="presParOf" srcId="{92FD117D-8F24-4B22-8AAD-FADB56A8765F}" destId="{DD57230E-DC56-4C29-B0DA-264F23F13A21}" srcOrd="4" destOrd="0" presId="urn:microsoft.com/office/officeart/2018/2/layout/IconVerticalSolidList"/>
    <dgm:cxn modelId="{E3B219BE-B223-42E5-ACE8-3BBD9E05B59C}" type="presParOf" srcId="{DD57230E-DC56-4C29-B0DA-264F23F13A21}" destId="{A65480B1-9082-42A5-A0C5-B926CEE94C4D}" srcOrd="0" destOrd="0" presId="urn:microsoft.com/office/officeart/2018/2/layout/IconVerticalSolidList"/>
    <dgm:cxn modelId="{3BE4DE63-7472-4CCA-AFB3-493D98FF6564}" type="presParOf" srcId="{DD57230E-DC56-4C29-B0DA-264F23F13A21}" destId="{76697B92-23BD-4ACF-9649-B1FC5FD1C782}" srcOrd="1" destOrd="0" presId="urn:microsoft.com/office/officeart/2018/2/layout/IconVerticalSolidList"/>
    <dgm:cxn modelId="{6DE3E008-DF75-4D06-B186-E1085FE7E081}" type="presParOf" srcId="{DD57230E-DC56-4C29-B0DA-264F23F13A21}" destId="{324A8A55-AC7B-4B35-8373-1AB5CB28931C}" srcOrd="2" destOrd="0" presId="urn:microsoft.com/office/officeart/2018/2/layout/IconVerticalSolidList"/>
    <dgm:cxn modelId="{BC65B575-4DAB-4484-BEFB-4F15C9F050CD}" type="presParOf" srcId="{DD57230E-DC56-4C29-B0DA-264F23F13A21}" destId="{7280550F-EFE0-4762-853A-86F8CC15716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35DFE27-2AF2-420C-BB9A-8A09D95BE39D}"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5BDD4DA0-AE78-4855-9D4F-70507439BE8A}">
      <dgm:prSet/>
      <dgm:spPr/>
      <dgm:t>
        <a:bodyPr/>
        <a:lstStyle/>
        <a:p>
          <a:pPr>
            <a:lnSpc>
              <a:spcPct val="100000"/>
            </a:lnSpc>
          </a:pPr>
          <a:r>
            <a:rPr lang="tr-TR" b="1"/>
            <a:t>Muhasebe uygulamalı etiktir.</a:t>
          </a:r>
          <a:endParaRPr lang="en-US" b="1"/>
        </a:p>
      </dgm:t>
    </dgm:pt>
    <dgm:pt modelId="{F239CF5B-B40E-428D-BDAA-4A4172BB29D1}" type="parTrans" cxnId="{5AEACC73-339F-499A-B1D1-2A6A2EAAB80E}">
      <dgm:prSet/>
      <dgm:spPr/>
      <dgm:t>
        <a:bodyPr/>
        <a:lstStyle/>
        <a:p>
          <a:endParaRPr lang="en-US"/>
        </a:p>
      </dgm:t>
    </dgm:pt>
    <dgm:pt modelId="{1C216E7F-F23F-42E1-A96B-0CE34A37E6DC}" type="sibTrans" cxnId="{5AEACC73-339F-499A-B1D1-2A6A2EAAB80E}">
      <dgm:prSet/>
      <dgm:spPr/>
      <dgm:t>
        <a:bodyPr/>
        <a:lstStyle/>
        <a:p>
          <a:endParaRPr lang="en-US"/>
        </a:p>
      </dgm:t>
    </dgm:pt>
    <dgm:pt modelId="{68788330-EBFE-431F-9572-4FA22361CC0F}">
      <dgm:prSet/>
      <dgm:spPr/>
      <dgm:t>
        <a:bodyPr/>
        <a:lstStyle/>
        <a:p>
          <a:pPr>
            <a:lnSpc>
              <a:spcPct val="100000"/>
            </a:lnSpc>
          </a:pPr>
          <a:r>
            <a:rPr lang="tr-TR" b="1"/>
            <a:t>Sürdürülebilirlik </a:t>
          </a:r>
          <a:r>
            <a:rPr lang="tr-TR"/>
            <a:t>konusunda raporlama yapan bazı şirketler raporlarını "İyi Vatandaşlık Raporu" olarak adlandırmaktadır. İyi vatandaşlık, çevreyi korumak, topluma geri vermek, işgücü sağlığı ve güvenliğini teşvik etmek ve </a:t>
          </a:r>
          <a:r>
            <a:rPr lang="tr-TR" b="1"/>
            <a:t>'doğru olanı yapmak</a:t>
          </a:r>
          <a:r>
            <a:rPr lang="tr-TR"/>
            <a:t>' etik davranış örnekleridir.</a:t>
          </a:r>
          <a:endParaRPr lang="en-US"/>
        </a:p>
      </dgm:t>
    </dgm:pt>
    <dgm:pt modelId="{95E9C694-5E2B-4835-A43C-1FDF5DEA3534}" type="parTrans" cxnId="{8D75C92E-6AF4-4704-8542-E925EF9E1177}">
      <dgm:prSet/>
      <dgm:spPr/>
      <dgm:t>
        <a:bodyPr/>
        <a:lstStyle/>
        <a:p>
          <a:endParaRPr lang="en-US"/>
        </a:p>
      </dgm:t>
    </dgm:pt>
    <dgm:pt modelId="{DBB242F6-6F66-44DB-8CA6-FEBE33282244}" type="sibTrans" cxnId="{8D75C92E-6AF4-4704-8542-E925EF9E1177}">
      <dgm:prSet/>
      <dgm:spPr/>
      <dgm:t>
        <a:bodyPr/>
        <a:lstStyle/>
        <a:p>
          <a:endParaRPr lang="en-US"/>
        </a:p>
      </dgm:t>
    </dgm:pt>
    <dgm:pt modelId="{083D6725-8204-4B29-BED3-4B3C0C8D7022}">
      <dgm:prSet/>
      <dgm:spPr/>
      <dgm:t>
        <a:bodyPr/>
        <a:lstStyle/>
        <a:p>
          <a:pPr>
            <a:lnSpc>
              <a:spcPct val="100000"/>
            </a:lnSpc>
          </a:pPr>
          <a:r>
            <a:rPr lang="tr-TR" dirty="0"/>
            <a:t>Muhasebeciler ve denetçiler, kamu çıkarını korumak için mesleki etik davranış kurallarına bağlıdırlar. Muhasebeciler ve denetçiler, işletmeleri dürüstlük, tarafsızlık, mesleğe uygun davranış ve özen gibi temel ilkelere bağlı tutan etik muhafızlarıdır (</a:t>
          </a:r>
          <a:r>
            <a:rPr lang="tr-TR" dirty="0" err="1"/>
            <a:t>Sharon</a:t>
          </a:r>
          <a:r>
            <a:rPr lang="tr-TR" dirty="0"/>
            <a:t>, S. 2015)</a:t>
          </a:r>
          <a:endParaRPr lang="en-US" dirty="0"/>
        </a:p>
      </dgm:t>
    </dgm:pt>
    <dgm:pt modelId="{B77925CD-281A-4746-983C-45E678974DFD}" type="parTrans" cxnId="{A91C3EF2-C390-4494-88B1-336AD76227C4}">
      <dgm:prSet/>
      <dgm:spPr/>
      <dgm:t>
        <a:bodyPr/>
        <a:lstStyle/>
        <a:p>
          <a:endParaRPr lang="en-US"/>
        </a:p>
      </dgm:t>
    </dgm:pt>
    <dgm:pt modelId="{ACA8D022-B325-4D95-A49C-C8B6A5BE33F1}" type="sibTrans" cxnId="{A91C3EF2-C390-4494-88B1-336AD76227C4}">
      <dgm:prSet/>
      <dgm:spPr/>
      <dgm:t>
        <a:bodyPr/>
        <a:lstStyle/>
        <a:p>
          <a:endParaRPr lang="en-US"/>
        </a:p>
      </dgm:t>
    </dgm:pt>
    <dgm:pt modelId="{A505CDC9-A823-4858-82A7-C36F3D2E899B}" type="pres">
      <dgm:prSet presAssocID="{835DFE27-2AF2-420C-BB9A-8A09D95BE39D}" presName="root" presStyleCnt="0">
        <dgm:presLayoutVars>
          <dgm:dir/>
          <dgm:resizeHandles val="exact"/>
        </dgm:presLayoutVars>
      </dgm:prSet>
      <dgm:spPr/>
    </dgm:pt>
    <dgm:pt modelId="{CFF5FB64-EACC-478F-A48C-09E8E06677F0}" type="pres">
      <dgm:prSet presAssocID="{5BDD4DA0-AE78-4855-9D4F-70507439BE8A}" presName="compNode" presStyleCnt="0"/>
      <dgm:spPr/>
    </dgm:pt>
    <dgm:pt modelId="{A55F3BE6-AFBD-4AD3-A3FA-57E1C6BFB29C}" type="pres">
      <dgm:prSet presAssocID="{5BDD4DA0-AE78-4855-9D4F-70507439BE8A}" presName="bgRect" presStyleLbl="bgShp" presStyleIdx="0" presStyleCnt="3"/>
      <dgm:spPr/>
    </dgm:pt>
    <dgm:pt modelId="{55CEF5F4-6313-4FE7-ABE4-A6C1F2912C1A}" type="pres">
      <dgm:prSet presAssocID="{5BDD4DA0-AE78-4855-9D4F-70507439BE8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sap makinesi"/>
        </a:ext>
      </dgm:extLst>
    </dgm:pt>
    <dgm:pt modelId="{5D122313-7C4A-4F87-94B1-F00CBDC1F8CB}" type="pres">
      <dgm:prSet presAssocID="{5BDD4DA0-AE78-4855-9D4F-70507439BE8A}" presName="spaceRect" presStyleCnt="0"/>
      <dgm:spPr/>
    </dgm:pt>
    <dgm:pt modelId="{C65F0703-E1CD-4930-921F-3242F2CAF745}" type="pres">
      <dgm:prSet presAssocID="{5BDD4DA0-AE78-4855-9D4F-70507439BE8A}" presName="parTx" presStyleLbl="revTx" presStyleIdx="0" presStyleCnt="3">
        <dgm:presLayoutVars>
          <dgm:chMax val="0"/>
          <dgm:chPref val="0"/>
        </dgm:presLayoutVars>
      </dgm:prSet>
      <dgm:spPr/>
    </dgm:pt>
    <dgm:pt modelId="{0D4AF135-A30B-4598-828A-43BA94BEE53A}" type="pres">
      <dgm:prSet presAssocID="{1C216E7F-F23F-42E1-A96B-0CE34A37E6DC}" presName="sibTrans" presStyleCnt="0"/>
      <dgm:spPr/>
    </dgm:pt>
    <dgm:pt modelId="{DC08E943-955E-4D17-A5E0-A911AB102DDB}" type="pres">
      <dgm:prSet presAssocID="{68788330-EBFE-431F-9572-4FA22361CC0F}" presName="compNode" presStyleCnt="0"/>
      <dgm:spPr/>
    </dgm:pt>
    <dgm:pt modelId="{F51A9B92-88C4-4374-8FF0-A65470A3F8F1}" type="pres">
      <dgm:prSet presAssocID="{68788330-EBFE-431F-9572-4FA22361CC0F}" presName="bgRect" presStyleLbl="bgShp" presStyleIdx="1" presStyleCnt="3"/>
      <dgm:spPr/>
    </dgm:pt>
    <dgm:pt modelId="{0879D1BF-9189-4F52-B46F-5B5395B0D591}" type="pres">
      <dgm:prSet presAssocID="{68788330-EBFE-431F-9572-4FA22361CC0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cales of Justice"/>
        </a:ext>
      </dgm:extLst>
    </dgm:pt>
    <dgm:pt modelId="{E7D94C4A-5B20-4081-94C5-A4D93982D41C}" type="pres">
      <dgm:prSet presAssocID="{68788330-EBFE-431F-9572-4FA22361CC0F}" presName="spaceRect" presStyleCnt="0"/>
      <dgm:spPr/>
    </dgm:pt>
    <dgm:pt modelId="{F962224C-DDD8-43C9-AE8C-8F9ECA0F9296}" type="pres">
      <dgm:prSet presAssocID="{68788330-EBFE-431F-9572-4FA22361CC0F}" presName="parTx" presStyleLbl="revTx" presStyleIdx="1" presStyleCnt="3">
        <dgm:presLayoutVars>
          <dgm:chMax val="0"/>
          <dgm:chPref val="0"/>
        </dgm:presLayoutVars>
      </dgm:prSet>
      <dgm:spPr/>
    </dgm:pt>
    <dgm:pt modelId="{01B38EF1-9EDC-458E-91E0-7C68E9C022A2}" type="pres">
      <dgm:prSet presAssocID="{DBB242F6-6F66-44DB-8CA6-FEBE33282244}" presName="sibTrans" presStyleCnt="0"/>
      <dgm:spPr/>
    </dgm:pt>
    <dgm:pt modelId="{A520EEB1-670F-4D4E-92BF-048B5546148E}" type="pres">
      <dgm:prSet presAssocID="{083D6725-8204-4B29-BED3-4B3C0C8D7022}" presName="compNode" presStyleCnt="0"/>
      <dgm:spPr/>
    </dgm:pt>
    <dgm:pt modelId="{253DDEEA-41A1-4772-ABE1-78FAE5D150E3}" type="pres">
      <dgm:prSet presAssocID="{083D6725-8204-4B29-BED3-4B3C0C8D7022}" presName="bgRect" presStyleLbl="bgShp" presStyleIdx="2" presStyleCnt="3"/>
      <dgm:spPr/>
    </dgm:pt>
    <dgm:pt modelId="{0B4053CE-CDE9-4518-A95C-D381CB95E80C}" type="pres">
      <dgm:prSet presAssocID="{083D6725-8204-4B29-BED3-4B3C0C8D702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Office Worker"/>
        </a:ext>
      </dgm:extLst>
    </dgm:pt>
    <dgm:pt modelId="{8D043A24-409B-47E4-B4B1-98FA1A06C3FE}" type="pres">
      <dgm:prSet presAssocID="{083D6725-8204-4B29-BED3-4B3C0C8D7022}" presName="spaceRect" presStyleCnt="0"/>
      <dgm:spPr/>
    </dgm:pt>
    <dgm:pt modelId="{99CDA7AA-D672-4585-A206-8184981D2A34}" type="pres">
      <dgm:prSet presAssocID="{083D6725-8204-4B29-BED3-4B3C0C8D7022}" presName="parTx" presStyleLbl="revTx" presStyleIdx="2" presStyleCnt="3">
        <dgm:presLayoutVars>
          <dgm:chMax val="0"/>
          <dgm:chPref val="0"/>
        </dgm:presLayoutVars>
      </dgm:prSet>
      <dgm:spPr/>
    </dgm:pt>
  </dgm:ptLst>
  <dgm:cxnLst>
    <dgm:cxn modelId="{8D75C92E-6AF4-4704-8542-E925EF9E1177}" srcId="{835DFE27-2AF2-420C-BB9A-8A09D95BE39D}" destId="{68788330-EBFE-431F-9572-4FA22361CC0F}" srcOrd="1" destOrd="0" parTransId="{95E9C694-5E2B-4835-A43C-1FDF5DEA3534}" sibTransId="{DBB242F6-6F66-44DB-8CA6-FEBE33282244}"/>
    <dgm:cxn modelId="{5AEACC73-339F-499A-B1D1-2A6A2EAAB80E}" srcId="{835DFE27-2AF2-420C-BB9A-8A09D95BE39D}" destId="{5BDD4DA0-AE78-4855-9D4F-70507439BE8A}" srcOrd="0" destOrd="0" parTransId="{F239CF5B-B40E-428D-BDAA-4A4172BB29D1}" sibTransId="{1C216E7F-F23F-42E1-A96B-0CE34A37E6DC}"/>
    <dgm:cxn modelId="{B4DF9A78-2C12-CA4F-B64A-7D36EA830F72}" type="presOf" srcId="{68788330-EBFE-431F-9572-4FA22361CC0F}" destId="{F962224C-DDD8-43C9-AE8C-8F9ECA0F9296}" srcOrd="0" destOrd="0" presId="urn:microsoft.com/office/officeart/2018/2/layout/IconVerticalSolidList"/>
    <dgm:cxn modelId="{8C669894-9AB4-FC44-9C24-FB279077CE68}" type="presOf" srcId="{5BDD4DA0-AE78-4855-9D4F-70507439BE8A}" destId="{C65F0703-E1CD-4930-921F-3242F2CAF745}" srcOrd="0" destOrd="0" presId="urn:microsoft.com/office/officeart/2018/2/layout/IconVerticalSolidList"/>
    <dgm:cxn modelId="{DE1AE594-1C0B-464A-87C7-F7C3D0A8E134}" type="presOf" srcId="{083D6725-8204-4B29-BED3-4B3C0C8D7022}" destId="{99CDA7AA-D672-4585-A206-8184981D2A34}" srcOrd="0" destOrd="0" presId="urn:microsoft.com/office/officeart/2018/2/layout/IconVerticalSolidList"/>
    <dgm:cxn modelId="{A91C3EF2-C390-4494-88B1-336AD76227C4}" srcId="{835DFE27-2AF2-420C-BB9A-8A09D95BE39D}" destId="{083D6725-8204-4B29-BED3-4B3C0C8D7022}" srcOrd="2" destOrd="0" parTransId="{B77925CD-281A-4746-983C-45E678974DFD}" sibTransId="{ACA8D022-B325-4D95-A49C-C8B6A5BE33F1}"/>
    <dgm:cxn modelId="{4EC7EBF6-B6D7-D34F-9231-FD019C768F0B}" type="presOf" srcId="{835DFE27-2AF2-420C-BB9A-8A09D95BE39D}" destId="{A505CDC9-A823-4858-82A7-C36F3D2E899B}" srcOrd="0" destOrd="0" presId="urn:microsoft.com/office/officeart/2018/2/layout/IconVerticalSolidList"/>
    <dgm:cxn modelId="{BC4F2851-5656-F74A-91A7-3DD51CEB9E70}" type="presParOf" srcId="{A505CDC9-A823-4858-82A7-C36F3D2E899B}" destId="{CFF5FB64-EACC-478F-A48C-09E8E06677F0}" srcOrd="0" destOrd="0" presId="urn:microsoft.com/office/officeart/2018/2/layout/IconVerticalSolidList"/>
    <dgm:cxn modelId="{F82335EE-E70B-064B-9B71-D1DED7035C8F}" type="presParOf" srcId="{CFF5FB64-EACC-478F-A48C-09E8E06677F0}" destId="{A55F3BE6-AFBD-4AD3-A3FA-57E1C6BFB29C}" srcOrd="0" destOrd="0" presId="urn:microsoft.com/office/officeart/2018/2/layout/IconVerticalSolidList"/>
    <dgm:cxn modelId="{C36A946C-88F6-0E42-B5A1-C217FD20E502}" type="presParOf" srcId="{CFF5FB64-EACC-478F-A48C-09E8E06677F0}" destId="{55CEF5F4-6313-4FE7-ABE4-A6C1F2912C1A}" srcOrd="1" destOrd="0" presId="urn:microsoft.com/office/officeart/2018/2/layout/IconVerticalSolidList"/>
    <dgm:cxn modelId="{DC5B15E2-2AF2-B349-89CC-D0FD9F270B98}" type="presParOf" srcId="{CFF5FB64-EACC-478F-A48C-09E8E06677F0}" destId="{5D122313-7C4A-4F87-94B1-F00CBDC1F8CB}" srcOrd="2" destOrd="0" presId="urn:microsoft.com/office/officeart/2018/2/layout/IconVerticalSolidList"/>
    <dgm:cxn modelId="{02011FDF-B29F-A740-896C-8B566D1D0601}" type="presParOf" srcId="{CFF5FB64-EACC-478F-A48C-09E8E06677F0}" destId="{C65F0703-E1CD-4930-921F-3242F2CAF745}" srcOrd="3" destOrd="0" presId="urn:microsoft.com/office/officeart/2018/2/layout/IconVerticalSolidList"/>
    <dgm:cxn modelId="{50E0DEC0-B965-C84B-A057-8BAA2B4AFBC3}" type="presParOf" srcId="{A505CDC9-A823-4858-82A7-C36F3D2E899B}" destId="{0D4AF135-A30B-4598-828A-43BA94BEE53A}" srcOrd="1" destOrd="0" presId="urn:microsoft.com/office/officeart/2018/2/layout/IconVerticalSolidList"/>
    <dgm:cxn modelId="{58D3725A-9511-EA44-B37C-73D75FD2A94B}" type="presParOf" srcId="{A505CDC9-A823-4858-82A7-C36F3D2E899B}" destId="{DC08E943-955E-4D17-A5E0-A911AB102DDB}" srcOrd="2" destOrd="0" presId="urn:microsoft.com/office/officeart/2018/2/layout/IconVerticalSolidList"/>
    <dgm:cxn modelId="{2E9F99C2-E7BC-674F-A744-1F65F210E11F}" type="presParOf" srcId="{DC08E943-955E-4D17-A5E0-A911AB102DDB}" destId="{F51A9B92-88C4-4374-8FF0-A65470A3F8F1}" srcOrd="0" destOrd="0" presId="urn:microsoft.com/office/officeart/2018/2/layout/IconVerticalSolidList"/>
    <dgm:cxn modelId="{2E2031BD-F902-E446-8711-F5A7C1B4F91F}" type="presParOf" srcId="{DC08E943-955E-4D17-A5E0-A911AB102DDB}" destId="{0879D1BF-9189-4F52-B46F-5B5395B0D591}" srcOrd="1" destOrd="0" presId="urn:microsoft.com/office/officeart/2018/2/layout/IconVerticalSolidList"/>
    <dgm:cxn modelId="{EAE34C87-B881-354C-9C18-D0C16B304C8B}" type="presParOf" srcId="{DC08E943-955E-4D17-A5E0-A911AB102DDB}" destId="{E7D94C4A-5B20-4081-94C5-A4D93982D41C}" srcOrd="2" destOrd="0" presId="urn:microsoft.com/office/officeart/2018/2/layout/IconVerticalSolidList"/>
    <dgm:cxn modelId="{94B0991A-EE82-0E47-823A-1CEAFF868C7D}" type="presParOf" srcId="{DC08E943-955E-4D17-A5E0-A911AB102DDB}" destId="{F962224C-DDD8-43C9-AE8C-8F9ECA0F9296}" srcOrd="3" destOrd="0" presId="urn:microsoft.com/office/officeart/2018/2/layout/IconVerticalSolidList"/>
    <dgm:cxn modelId="{44BB5178-6896-3643-85EE-AD8BF438E12B}" type="presParOf" srcId="{A505CDC9-A823-4858-82A7-C36F3D2E899B}" destId="{01B38EF1-9EDC-458E-91E0-7C68E9C022A2}" srcOrd="3" destOrd="0" presId="urn:microsoft.com/office/officeart/2018/2/layout/IconVerticalSolidList"/>
    <dgm:cxn modelId="{03493EEC-2D05-AC44-9AB7-27F77D7AB092}" type="presParOf" srcId="{A505CDC9-A823-4858-82A7-C36F3D2E899B}" destId="{A520EEB1-670F-4D4E-92BF-048B5546148E}" srcOrd="4" destOrd="0" presId="urn:microsoft.com/office/officeart/2018/2/layout/IconVerticalSolidList"/>
    <dgm:cxn modelId="{AFCCDF3D-C4D3-0D4B-8595-02B33BDFC288}" type="presParOf" srcId="{A520EEB1-670F-4D4E-92BF-048B5546148E}" destId="{253DDEEA-41A1-4772-ABE1-78FAE5D150E3}" srcOrd="0" destOrd="0" presId="urn:microsoft.com/office/officeart/2018/2/layout/IconVerticalSolidList"/>
    <dgm:cxn modelId="{7BD90198-6ABF-5D48-AD0D-CF90F4E07604}" type="presParOf" srcId="{A520EEB1-670F-4D4E-92BF-048B5546148E}" destId="{0B4053CE-CDE9-4518-A95C-D381CB95E80C}" srcOrd="1" destOrd="0" presId="urn:microsoft.com/office/officeart/2018/2/layout/IconVerticalSolidList"/>
    <dgm:cxn modelId="{66FB094A-EF82-824B-8232-C9261C58D995}" type="presParOf" srcId="{A520EEB1-670F-4D4E-92BF-048B5546148E}" destId="{8D043A24-409B-47E4-B4B1-98FA1A06C3FE}" srcOrd="2" destOrd="0" presId="urn:microsoft.com/office/officeart/2018/2/layout/IconVerticalSolidList"/>
    <dgm:cxn modelId="{F828D3A2-AA2D-FF4A-B345-1A9903333756}" type="presParOf" srcId="{A520EEB1-670F-4D4E-92BF-048B5546148E}" destId="{99CDA7AA-D672-4585-A206-8184981D2A3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21B10F-3FAC-4C5D-A584-5A0728014F2E}">
      <dsp:nvSpPr>
        <dsp:cNvPr id="0" name=""/>
        <dsp:cNvSpPr/>
      </dsp:nvSpPr>
      <dsp:spPr>
        <a:xfrm>
          <a:off x="0" y="445"/>
          <a:ext cx="10896600" cy="104270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0E5430-DA08-4667-B1AB-131CEE8B52A2}">
      <dsp:nvSpPr>
        <dsp:cNvPr id="0" name=""/>
        <dsp:cNvSpPr/>
      </dsp:nvSpPr>
      <dsp:spPr>
        <a:xfrm>
          <a:off x="315416" y="235053"/>
          <a:ext cx="573485" cy="57348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3B1BBCD-C5E5-4BD8-BB85-A10720B86619}">
      <dsp:nvSpPr>
        <dsp:cNvPr id="0" name=""/>
        <dsp:cNvSpPr/>
      </dsp:nvSpPr>
      <dsp:spPr>
        <a:xfrm>
          <a:off x="1204318" y="445"/>
          <a:ext cx="9692281" cy="1042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352" tIns="110352" rIns="110352" bIns="110352" numCol="1" spcCol="1270" anchor="ctr" anchorCtr="0">
          <a:noAutofit/>
        </a:bodyPr>
        <a:lstStyle/>
        <a:p>
          <a:pPr marL="0" lvl="0" indent="0" algn="l" defTabSz="800100">
            <a:lnSpc>
              <a:spcPct val="90000"/>
            </a:lnSpc>
            <a:spcBef>
              <a:spcPct val="0"/>
            </a:spcBef>
            <a:spcAft>
              <a:spcPct val="35000"/>
            </a:spcAft>
            <a:buNone/>
          </a:pPr>
          <a:r>
            <a:rPr lang="tr-TR" sz="1800" b="0" i="0" kern="1200" dirty="0"/>
            <a:t>Örneğin Shell’in sürdürülebilirlik ile ilgili açıklamalarında, şirket 2021 yılında sermaye harcamalarının yüzde 12'sini "Yenilenebilir Enerji ve Enerji Çözümleri "ne yönlendirdiğini belirtmiştir.</a:t>
          </a:r>
          <a:endParaRPr lang="en-US" sz="1800" kern="1200" dirty="0"/>
        </a:p>
      </dsp:txBody>
      <dsp:txXfrm>
        <a:off x="1204318" y="445"/>
        <a:ext cx="9692281" cy="1042700"/>
      </dsp:txXfrm>
    </dsp:sp>
    <dsp:sp modelId="{DC4F2B4D-61B7-4539-A929-9F2D33771286}">
      <dsp:nvSpPr>
        <dsp:cNvPr id="0" name=""/>
        <dsp:cNvSpPr/>
      </dsp:nvSpPr>
      <dsp:spPr>
        <a:xfrm>
          <a:off x="0" y="1303820"/>
          <a:ext cx="10896600" cy="104270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CCDDE92-FE01-403D-8372-D53541107CFE}">
      <dsp:nvSpPr>
        <dsp:cNvPr id="0" name=""/>
        <dsp:cNvSpPr/>
      </dsp:nvSpPr>
      <dsp:spPr>
        <a:xfrm>
          <a:off x="315416" y="1538428"/>
          <a:ext cx="573485" cy="57348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3EC86B1-6BC9-4CA2-B30B-1C0401EF321F}">
      <dsp:nvSpPr>
        <dsp:cNvPr id="0" name=""/>
        <dsp:cNvSpPr/>
      </dsp:nvSpPr>
      <dsp:spPr>
        <a:xfrm>
          <a:off x="1204318" y="1303820"/>
          <a:ext cx="9692281" cy="1042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352" tIns="110352" rIns="110352" bIns="110352" numCol="1" spcCol="1270" anchor="ctr" anchorCtr="0">
          <a:noAutofit/>
        </a:bodyPr>
        <a:lstStyle/>
        <a:p>
          <a:pPr marL="0" lvl="0" indent="0" algn="l" defTabSz="800100">
            <a:lnSpc>
              <a:spcPct val="90000"/>
            </a:lnSpc>
            <a:spcBef>
              <a:spcPct val="0"/>
            </a:spcBef>
            <a:spcAft>
              <a:spcPct val="35000"/>
            </a:spcAft>
            <a:buNone/>
          </a:pPr>
          <a:r>
            <a:rPr lang="tr-TR" sz="1800" b="0" i="0" kern="1200"/>
            <a:t>Ancak Global Witness'ın Shell tarafından bildirilen rakamlar üzerinde yaptığı bir analize göre, şirket sermaye harcamalarının sadece yüzde 1,5'ini rüzgar ve güneş enerjisi gibi yenilenebilir enerji kaynaklarının geliştirilmesine yönlendirdi. Harcamaların geri kalanı doğalgaza gitmiştir.</a:t>
          </a:r>
          <a:endParaRPr lang="en-US" sz="1800" kern="1200"/>
        </a:p>
      </dsp:txBody>
      <dsp:txXfrm>
        <a:off x="1204318" y="1303820"/>
        <a:ext cx="9692281" cy="1042700"/>
      </dsp:txXfrm>
    </dsp:sp>
    <dsp:sp modelId="{A65480B1-9082-42A5-A0C5-B926CEE94C4D}">
      <dsp:nvSpPr>
        <dsp:cNvPr id="0" name=""/>
        <dsp:cNvSpPr/>
      </dsp:nvSpPr>
      <dsp:spPr>
        <a:xfrm>
          <a:off x="0" y="2607196"/>
          <a:ext cx="10896600" cy="104270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697B92-23BD-4ACF-9649-B1FC5FD1C782}">
      <dsp:nvSpPr>
        <dsp:cNvPr id="0" name=""/>
        <dsp:cNvSpPr/>
      </dsp:nvSpPr>
      <dsp:spPr>
        <a:xfrm>
          <a:off x="315416" y="2841803"/>
          <a:ext cx="573485" cy="57348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280550F-EFE0-4762-853A-86F8CC157168}">
      <dsp:nvSpPr>
        <dsp:cNvPr id="0" name=""/>
        <dsp:cNvSpPr/>
      </dsp:nvSpPr>
      <dsp:spPr>
        <a:xfrm>
          <a:off x="1204318" y="2607196"/>
          <a:ext cx="9692281" cy="1042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352" tIns="110352" rIns="110352" bIns="110352" numCol="1" spcCol="1270" anchor="ctr" anchorCtr="0">
          <a:noAutofit/>
        </a:bodyPr>
        <a:lstStyle/>
        <a:p>
          <a:pPr marL="0" lvl="0" indent="0" algn="l" defTabSz="800100">
            <a:lnSpc>
              <a:spcPct val="90000"/>
            </a:lnSpc>
            <a:spcBef>
              <a:spcPct val="0"/>
            </a:spcBef>
            <a:spcAft>
              <a:spcPct val="35000"/>
            </a:spcAft>
            <a:buNone/>
          </a:pPr>
          <a:r>
            <a:rPr lang="tr-TR" sz="1800" b="0" i="0" kern="1200"/>
            <a:t>Sonuç olarak Global Witness, Shell'in fosil yakıtlardan uzaklaşma ve iklimle ilgili riskleri azaltma taahhüdü konusunda yatırımcıları yanılttığını iddia ediyor (WP, 2022). </a:t>
          </a:r>
          <a:endParaRPr lang="en-US" sz="1800" kern="1200"/>
        </a:p>
      </dsp:txBody>
      <dsp:txXfrm>
        <a:off x="1204318" y="2607196"/>
        <a:ext cx="9692281" cy="10427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5F3BE6-AFBD-4AD3-A3FA-57E1C6BFB29C}">
      <dsp:nvSpPr>
        <dsp:cNvPr id="0" name=""/>
        <dsp:cNvSpPr/>
      </dsp:nvSpPr>
      <dsp:spPr>
        <a:xfrm>
          <a:off x="0" y="529"/>
          <a:ext cx="10896600" cy="123824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CEF5F4-6313-4FE7-ABE4-A6C1F2912C1A}">
      <dsp:nvSpPr>
        <dsp:cNvPr id="0" name=""/>
        <dsp:cNvSpPr/>
      </dsp:nvSpPr>
      <dsp:spPr>
        <a:xfrm>
          <a:off x="374570" y="279135"/>
          <a:ext cx="681037" cy="68103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65F0703-E1CD-4930-921F-3242F2CAF745}">
      <dsp:nvSpPr>
        <dsp:cNvPr id="0" name=""/>
        <dsp:cNvSpPr/>
      </dsp:nvSpPr>
      <dsp:spPr>
        <a:xfrm>
          <a:off x="1430178" y="529"/>
          <a:ext cx="9466421" cy="12382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48" tIns="131048" rIns="131048" bIns="131048" numCol="1" spcCol="1270" anchor="ctr" anchorCtr="0">
          <a:noAutofit/>
        </a:bodyPr>
        <a:lstStyle/>
        <a:p>
          <a:pPr marL="0" lvl="0" indent="0" algn="l" defTabSz="755650">
            <a:lnSpc>
              <a:spcPct val="100000"/>
            </a:lnSpc>
            <a:spcBef>
              <a:spcPct val="0"/>
            </a:spcBef>
            <a:spcAft>
              <a:spcPct val="35000"/>
            </a:spcAft>
            <a:buNone/>
          </a:pPr>
          <a:r>
            <a:rPr lang="tr-TR" sz="1700" b="1" kern="1200"/>
            <a:t>Muhasebe uygulamalı etiktir.</a:t>
          </a:r>
          <a:endParaRPr lang="en-US" sz="1700" b="1" kern="1200"/>
        </a:p>
      </dsp:txBody>
      <dsp:txXfrm>
        <a:off x="1430178" y="529"/>
        <a:ext cx="9466421" cy="1238249"/>
      </dsp:txXfrm>
    </dsp:sp>
    <dsp:sp modelId="{F51A9B92-88C4-4374-8FF0-A65470A3F8F1}">
      <dsp:nvSpPr>
        <dsp:cNvPr id="0" name=""/>
        <dsp:cNvSpPr/>
      </dsp:nvSpPr>
      <dsp:spPr>
        <a:xfrm>
          <a:off x="0" y="1548341"/>
          <a:ext cx="10896600" cy="123824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879D1BF-9189-4F52-B46F-5B5395B0D591}">
      <dsp:nvSpPr>
        <dsp:cNvPr id="0" name=""/>
        <dsp:cNvSpPr/>
      </dsp:nvSpPr>
      <dsp:spPr>
        <a:xfrm>
          <a:off x="374570" y="1826947"/>
          <a:ext cx="681037" cy="68103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962224C-DDD8-43C9-AE8C-8F9ECA0F9296}">
      <dsp:nvSpPr>
        <dsp:cNvPr id="0" name=""/>
        <dsp:cNvSpPr/>
      </dsp:nvSpPr>
      <dsp:spPr>
        <a:xfrm>
          <a:off x="1430178" y="1548341"/>
          <a:ext cx="9466421" cy="12382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48" tIns="131048" rIns="131048" bIns="131048" numCol="1" spcCol="1270" anchor="ctr" anchorCtr="0">
          <a:noAutofit/>
        </a:bodyPr>
        <a:lstStyle/>
        <a:p>
          <a:pPr marL="0" lvl="0" indent="0" algn="l" defTabSz="755650">
            <a:lnSpc>
              <a:spcPct val="100000"/>
            </a:lnSpc>
            <a:spcBef>
              <a:spcPct val="0"/>
            </a:spcBef>
            <a:spcAft>
              <a:spcPct val="35000"/>
            </a:spcAft>
            <a:buNone/>
          </a:pPr>
          <a:r>
            <a:rPr lang="tr-TR" sz="1700" b="1" kern="1200"/>
            <a:t>Sürdürülebilirlik </a:t>
          </a:r>
          <a:r>
            <a:rPr lang="tr-TR" sz="1700" kern="1200"/>
            <a:t>konusunda raporlama yapan bazı şirketler raporlarını "İyi Vatandaşlık Raporu" olarak adlandırmaktadır. İyi vatandaşlık, çevreyi korumak, topluma geri vermek, işgücü sağlığı ve güvenliğini teşvik etmek ve </a:t>
          </a:r>
          <a:r>
            <a:rPr lang="tr-TR" sz="1700" b="1" kern="1200"/>
            <a:t>'doğru olanı yapmak</a:t>
          </a:r>
          <a:r>
            <a:rPr lang="tr-TR" sz="1700" kern="1200"/>
            <a:t>' etik davranış örnekleridir.</a:t>
          </a:r>
          <a:endParaRPr lang="en-US" sz="1700" kern="1200"/>
        </a:p>
      </dsp:txBody>
      <dsp:txXfrm>
        <a:off x="1430178" y="1548341"/>
        <a:ext cx="9466421" cy="1238249"/>
      </dsp:txXfrm>
    </dsp:sp>
    <dsp:sp modelId="{253DDEEA-41A1-4772-ABE1-78FAE5D150E3}">
      <dsp:nvSpPr>
        <dsp:cNvPr id="0" name=""/>
        <dsp:cNvSpPr/>
      </dsp:nvSpPr>
      <dsp:spPr>
        <a:xfrm>
          <a:off x="0" y="3096153"/>
          <a:ext cx="10896600" cy="123824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B4053CE-CDE9-4518-A95C-D381CB95E80C}">
      <dsp:nvSpPr>
        <dsp:cNvPr id="0" name=""/>
        <dsp:cNvSpPr/>
      </dsp:nvSpPr>
      <dsp:spPr>
        <a:xfrm>
          <a:off x="374570" y="3374759"/>
          <a:ext cx="681037" cy="68103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9CDA7AA-D672-4585-A206-8184981D2A34}">
      <dsp:nvSpPr>
        <dsp:cNvPr id="0" name=""/>
        <dsp:cNvSpPr/>
      </dsp:nvSpPr>
      <dsp:spPr>
        <a:xfrm>
          <a:off x="1430178" y="3096153"/>
          <a:ext cx="9466421" cy="12382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48" tIns="131048" rIns="131048" bIns="131048" numCol="1" spcCol="1270" anchor="ctr" anchorCtr="0">
          <a:noAutofit/>
        </a:bodyPr>
        <a:lstStyle/>
        <a:p>
          <a:pPr marL="0" lvl="0" indent="0" algn="l" defTabSz="755650">
            <a:lnSpc>
              <a:spcPct val="100000"/>
            </a:lnSpc>
            <a:spcBef>
              <a:spcPct val="0"/>
            </a:spcBef>
            <a:spcAft>
              <a:spcPct val="35000"/>
            </a:spcAft>
            <a:buNone/>
          </a:pPr>
          <a:r>
            <a:rPr lang="tr-TR" sz="1700" kern="1200" dirty="0"/>
            <a:t>Muhasebeciler ve denetçiler, kamu çıkarını korumak için mesleki etik davranış kurallarına bağlıdırlar. Muhasebeciler ve denetçiler, işletmeleri dürüstlük, tarafsızlık, mesleğe uygun davranış ve özen gibi temel ilkelere bağlı tutan etik muhafızlarıdır (</a:t>
          </a:r>
          <a:r>
            <a:rPr lang="tr-TR" sz="1700" kern="1200" dirty="0" err="1"/>
            <a:t>Sharon</a:t>
          </a:r>
          <a:r>
            <a:rPr lang="tr-TR" sz="1700" kern="1200" dirty="0"/>
            <a:t>, S. 2015)</a:t>
          </a:r>
          <a:endParaRPr lang="en-US" sz="1700" kern="1200" dirty="0"/>
        </a:p>
      </dsp:txBody>
      <dsp:txXfrm>
        <a:off x="1430178" y="3096153"/>
        <a:ext cx="9466421" cy="1238249"/>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865E3C-7E3C-C04D-9594-162DE4FE1FC0}" type="datetimeFigureOut">
              <a:rPr lang="tr-TR" smtClean="0"/>
              <a:t>6.03.2024</a:t>
            </a:fld>
            <a:endParaRPr lang="tr-TR"/>
          </a:p>
        </p:txBody>
      </p:sp>
      <p:sp>
        <p:nvSpPr>
          <p:cNvPr id="4" name="Slayt Resmi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F38CAC-64EA-FE4B-9059-0342E7AC2AAF}" type="slidenum">
              <a:rPr lang="tr-TR" smtClean="0"/>
              <a:t>‹#›</a:t>
            </a:fld>
            <a:endParaRPr lang="tr-TR"/>
          </a:p>
        </p:txBody>
      </p:sp>
    </p:spTree>
    <p:extLst>
      <p:ext uri="{BB962C8B-B14F-4D97-AF65-F5344CB8AC3E}">
        <p14:creationId xmlns:p14="http://schemas.microsoft.com/office/powerpoint/2010/main" val="1747883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10F38CAC-64EA-FE4B-9059-0342E7AC2AAF}" type="slidenum">
              <a:rPr lang="tr-TR" smtClean="0"/>
              <a:t>11</a:t>
            </a:fld>
            <a:endParaRPr lang="tr-TR"/>
          </a:p>
        </p:txBody>
      </p:sp>
    </p:spTree>
    <p:extLst>
      <p:ext uri="{BB962C8B-B14F-4D97-AF65-F5344CB8AC3E}">
        <p14:creationId xmlns:p14="http://schemas.microsoft.com/office/powerpoint/2010/main" val="2118774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10F38CAC-64EA-FE4B-9059-0342E7AC2AAF}" type="slidenum">
              <a:rPr lang="tr-TR" smtClean="0"/>
              <a:t>12</a:t>
            </a:fld>
            <a:endParaRPr lang="tr-TR"/>
          </a:p>
        </p:txBody>
      </p:sp>
    </p:spTree>
    <p:extLst>
      <p:ext uri="{BB962C8B-B14F-4D97-AF65-F5344CB8AC3E}">
        <p14:creationId xmlns:p14="http://schemas.microsoft.com/office/powerpoint/2010/main" val="21600136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033821-597E-4B4F-8572-5DA1CB183565}"/>
              </a:ext>
            </a:extLst>
          </p:cNvPr>
          <p:cNvSpPr>
            <a:spLocks noGrp="1"/>
          </p:cNvSpPr>
          <p:nvPr>
            <p:ph type="ctrTitle"/>
          </p:nvPr>
        </p:nvSpPr>
        <p:spPr>
          <a:xfrm>
            <a:off x="548640" y="950976"/>
            <a:ext cx="6509385" cy="3556730"/>
          </a:xfrm>
        </p:spPr>
        <p:txBody>
          <a:bodyPr anchor="t">
            <a:normAutofit/>
          </a:bodyPr>
          <a:lstStyle>
            <a:lvl1pPr algn="l">
              <a:defRPr sz="4400"/>
            </a:lvl1pPr>
          </a:lstStyle>
          <a:p>
            <a:r>
              <a:rPr lang="en-US" dirty="0"/>
              <a:t>Click to edit Master title style</a:t>
            </a:r>
          </a:p>
        </p:txBody>
      </p:sp>
      <p:sp>
        <p:nvSpPr>
          <p:cNvPr id="3" name="Subtitle 2">
            <a:extLst>
              <a:ext uri="{FF2B5EF4-FFF2-40B4-BE49-F238E27FC236}">
                <a16:creationId xmlns:a16="http://schemas.microsoft.com/office/drawing/2014/main" id="{F4C38D70-8FF5-47D7-A0DD-087A227BC94F}"/>
              </a:ext>
            </a:extLst>
          </p:cNvPr>
          <p:cNvSpPr>
            <a:spLocks noGrp="1"/>
          </p:cNvSpPr>
          <p:nvPr>
            <p:ph type="subTitle" idx="1"/>
          </p:nvPr>
        </p:nvSpPr>
        <p:spPr>
          <a:xfrm>
            <a:off x="576072" y="4572000"/>
            <a:ext cx="6481953" cy="1485900"/>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6DB5B485-516D-48B7-AF1D-69AEEA351A94}"/>
              </a:ext>
            </a:extLst>
          </p:cNvPr>
          <p:cNvSpPr>
            <a:spLocks noGrp="1"/>
          </p:cNvSpPr>
          <p:nvPr>
            <p:ph type="dt" sz="half" idx="10"/>
          </p:nvPr>
        </p:nvSpPr>
        <p:spPr/>
        <p:txBody>
          <a:bodyPr/>
          <a:lstStyle/>
          <a:p>
            <a:fld id="{4CDE23C7-78A4-413A-A84B-93D4CC0A9EB1}" type="datetimeFigureOut">
              <a:rPr lang="en-US" smtClean="0"/>
              <a:t>3/6/24</a:t>
            </a:fld>
            <a:endParaRPr lang="en-US"/>
          </a:p>
        </p:txBody>
      </p:sp>
      <p:sp>
        <p:nvSpPr>
          <p:cNvPr id="5" name="Footer Placeholder 4">
            <a:extLst>
              <a:ext uri="{FF2B5EF4-FFF2-40B4-BE49-F238E27FC236}">
                <a16:creationId xmlns:a16="http://schemas.microsoft.com/office/drawing/2014/main" id="{1D614DDB-2831-4FF8-9DA7-0449659D7A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F178F6-65BA-4964-80E2-DB6EA3355FBB}"/>
              </a:ext>
            </a:extLst>
          </p:cNvPr>
          <p:cNvSpPr>
            <a:spLocks noGrp="1"/>
          </p:cNvSpPr>
          <p:nvPr>
            <p:ph type="sldNum" sz="quarter" idx="12"/>
          </p:nvPr>
        </p:nvSpPr>
        <p:spPr/>
        <p:txBody>
          <a:bodyPr/>
          <a:lstStyle/>
          <a:p>
            <a:fld id="{6CB39E08-E0E5-4B1A-8F7D-08FE7678A3B6}" type="slidenum">
              <a:rPr lang="en-US" smtClean="0"/>
              <a:t>‹#›</a:t>
            </a:fld>
            <a:endParaRPr lang="en-US"/>
          </a:p>
        </p:txBody>
      </p:sp>
    </p:spTree>
    <p:extLst>
      <p:ext uri="{BB962C8B-B14F-4D97-AF65-F5344CB8AC3E}">
        <p14:creationId xmlns:p14="http://schemas.microsoft.com/office/powerpoint/2010/main" val="4186012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07F1B-6F93-4E6E-8C8C-D01A9DEB6AA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97D2968-FE85-492F-A77B-1771F4EAA8C6}"/>
              </a:ext>
            </a:extLst>
          </p:cNvPr>
          <p:cNvSpPr>
            <a:spLocks noGrp="1"/>
          </p:cNvSpPr>
          <p:nvPr>
            <p:ph type="body" orient="vert" idx="1"/>
          </p:nvPr>
        </p:nvSpPr>
        <p:spPr>
          <a:xfrm>
            <a:off x="548641" y="2028826"/>
            <a:ext cx="11094348" cy="4029074"/>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4592DA2-B1FB-45C6-B10C-141AC2BFB381}"/>
              </a:ext>
            </a:extLst>
          </p:cNvPr>
          <p:cNvSpPr>
            <a:spLocks noGrp="1"/>
          </p:cNvSpPr>
          <p:nvPr>
            <p:ph type="dt" sz="half" idx="10"/>
          </p:nvPr>
        </p:nvSpPr>
        <p:spPr/>
        <p:txBody>
          <a:bodyPr/>
          <a:lstStyle/>
          <a:p>
            <a:fld id="{4CDE23C7-78A4-413A-A84B-93D4CC0A9EB1}" type="datetimeFigureOut">
              <a:rPr lang="en-US" smtClean="0"/>
              <a:t>3/6/24</a:t>
            </a:fld>
            <a:endParaRPr lang="en-US"/>
          </a:p>
        </p:txBody>
      </p:sp>
      <p:sp>
        <p:nvSpPr>
          <p:cNvPr id="5" name="Footer Placeholder 4">
            <a:extLst>
              <a:ext uri="{FF2B5EF4-FFF2-40B4-BE49-F238E27FC236}">
                <a16:creationId xmlns:a16="http://schemas.microsoft.com/office/drawing/2014/main" id="{18CA6D78-CE47-4CA7-B3B6-AFAE5175F6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EDC5C0-8780-4819-A8FC-32A0141D271C}"/>
              </a:ext>
            </a:extLst>
          </p:cNvPr>
          <p:cNvSpPr>
            <a:spLocks noGrp="1"/>
          </p:cNvSpPr>
          <p:nvPr>
            <p:ph type="sldNum" sz="quarter" idx="12"/>
          </p:nvPr>
        </p:nvSpPr>
        <p:spPr/>
        <p:txBody>
          <a:bodyPr/>
          <a:lstStyle/>
          <a:p>
            <a:fld id="{6CB39E08-E0E5-4B1A-8F7D-08FE7678A3B6}" type="slidenum">
              <a:rPr lang="en-US" smtClean="0"/>
              <a:t>‹#›</a:t>
            </a:fld>
            <a:endParaRPr lang="en-US"/>
          </a:p>
        </p:txBody>
      </p:sp>
    </p:spTree>
    <p:extLst>
      <p:ext uri="{BB962C8B-B14F-4D97-AF65-F5344CB8AC3E}">
        <p14:creationId xmlns:p14="http://schemas.microsoft.com/office/powerpoint/2010/main" val="3835262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7B8F9A8-05F2-4F79-B689-1FA2F31965D8}"/>
              </a:ext>
            </a:extLst>
          </p:cNvPr>
          <p:cNvSpPr>
            <a:spLocks noGrp="1"/>
          </p:cNvSpPr>
          <p:nvPr>
            <p:ph type="title" orient="vert"/>
          </p:nvPr>
        </p:nvSpPr>
        <p:spPr>
          <a:xfrm>
            <a:off x="9472612" y="952499"/>
            <a:ext cx="2207417" cy="5105401"/>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05D615BC-61CD-4D59-8E85-B59072E2B22D}"/>
              </a:ext>
            </a:extLst>
          </p:cNvPr>
          <p:cNvSpPr>
            <a:spLocks noGrp="1"/>
          </p:cNvSpPr>
          <p:nvPr>
            <p:ph type="body" orient="vert" idx="1"/>
          </p:nvPr>
        </p:nvSpPr>
        <p:spPr>
          <a:xfrm>
            <a:off x="557924" y="952499"/>
            <a:ext cx="8914688" cy="5105401"/>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63F81C46-8CC0-4B79-AF2E-84C86C6A803A}"/>
              </a:ext>
            </a:extLst>
          </p:cNvPr>
          <p:cNvSpPr>
            <a:spLocks noGrp="1"/>
          </p:cNvSpPr>
          <p:nvPr>
            <p:ph type="dt" sz="half" idx="10"/>
          </p:nvPr>
        </p:nvSpPr>
        <p:spPr/>
        <p:txBody>
          <a:bodyPr/>
          <a:lstStyle/>
          <a:p>
            <a:fld id="{4CDE23C7-78A4-413A-A84B-93D4CC0A9EB1}" type="datetimeFigureOut">
              <a:rPr lang="en-US" smtClean="0"/>
              <a:t>3/6/24</a:t>
            </a:fld>
            <a:endParaRPr lang="en-US"/>
          </a:p>
        </p:txBody>
      </p:sp>
      <p:sp>
        <p:nvSpPr>
          <p:cNvPr id="5" name="Footer Placeholder 4">
            <a:extLst>
              <a:ext uri="{FF2B5EF4-FFF2-40B4-BE49-F238E27FC236}">
                <a16:creationId xmlns:a16="http://schemas.microsoft.com/office/drawing/2014/main" id="{A1A76817-4D29-4888-B68C-A35F5A069C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A0B21A-30A9-4173-9E3F-D985B86A35CE}"/>
              </a:ext>
            </a:extLst>
          </p:cNvPr>
          <p:cNvSpPr>
            <a:spLocks noGrp="1"/>
          </p:cNvSpPr>
          <p:nvPr>
            <p:ph type="sldNum" sz="quarter" idx="12"/>
          </p:nvPr>
        </p:nvSpPr>
        <p:spPr/>
        <p:txBody>
          <a:bodyPr/>
          <a:lstStyle/>
          <a:p>
            <a:fld id="{6CB39E08-E0E5-4B1A-8F7D-08FE7678A3B6}" type="slidenum">
              <a:rPr lang="en-US" smtClean="0"/>
              <a:t>‹#›</a:t>
            </a:fld>
            <a:endParaRPr lang="en-US"/>
          </a:p>
        </p:txBody>
      </p:sp>
    </p:spTree>
    <p:extLst>
      <p:ext uri="{BB962C8B-B14F-4D97-AF65-F5344CB8AC3E}">
        <p14:creationId xmlns:p14="http://schemas.microsoft.com/office/powerpoint/2010/main" val="3038460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A45AC-24E0-45A1-90C3-7BF96C3FC7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2018E1-7CA3-4B5E-9683-554FDFC63E4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95D32D-7150-4DF2-B992-A2B4F5605D94}"/>
              </a:ext>
            </a:extLst>
          </p:cNvPr>
          <p:cNvSpPr>
            <a:spLocks noGrp="1"/>
          </p:cNvSpPr>
          <p:nvPr>
            <p:ph type="dt" sz="half" idx="10"/>
          </p:nvPr>
        </p:nvSpPr>
        <p:spPr/>
        <p:txBody>
          <a:bodyPr/>
          <a:lstStyle/>
          <a:p>
            <a:fld id="{4CDE23C7-78A4-413A-A84B-93D4CC0A9EB1}" type="datetimeFigureOut">
              <a:rPr lang="en-US" smtClean="0"/>
              <a:t>3/6/24</a:t>
            </a:fld>
            <a:endParaRPr lang="en-US"/>
          </a:p>
        </p:txBody>
      </p:sp>
      <p:sp>
        <p:nvSpPr>
          <p:cNvPr id="5" name="Footer Placeholder 4">
            <a:extLst>
              <a:ext uri="{FF2B5EF4-FFF2-40B4-BE49-F238E27FC236}">
                <a16:creationId xmlns:a16="http://schemas.microsoft.com/office/drawing/2014/main" id="{F3D03F0C-FCA3-464C-B6ED-864DB51E7D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C41006-DAE1-4326-B1AE-FD527A653BDE}"/>
              </a:ext>
            </a:extLst>
          </p:cNvPr>
          <p:cNvSpPr>
            <a:spLocks noGrp="1"/>
          </p:cNvSpPr>
          <p:nvPr>
            <p:ph type="sldNum" sz="quarter" idx="12"/>
          </p:nvPr>
        </p:nvSpPr>
        <p:spPr/>
        <p:txBody>
          <a:bodyPr/>
          <a:lstStyle/>
          <a:p>
            <a:fld id="{6CB39E08-E0E5-4B1A-8F7D-08FE7678A3B6}" type="slidenum">
              <a:rPr lang="en-US" smtClean="0"/>
              <a:t>‹#›</a:t>
            </a:fld>
            <a:endParaRPr lang="en-US"/>
          </a:p>
        </p:txBody>
      </p:sp>
    </p:spTree>
    <p:extLst>
      <p:ext uri="{BB962C8B-B14F-4D97-AF65-F5344CB8AC3E}">
        <p14:creationId xmlns:p14="http://schemas.microsoft.com/office/powerpoint/2010/main" val="3900327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73B84-BE32-464A-A765-975C21B5CF4B}"/>
              </a:ext>
            </a:extLst>
          </p:cNvPr>
          <p:cNvSpPr>
            <a:spLocks noGrp="1"/>
          </p:cNvSpPr>
          <p:nvPr>
            <p:ph type="title"/>
          </p:nvPr>
        </p:nvSpPr>
        <p:spPr>
          <a:xfrm>
            <a:off x="557923" y="952500"/>
            <a:ext cx="6678695" cy="3962398"/>
          </a:xfrm>
        </p:spPr>
        <p:txBody>
          <a:bodyPr anchor="t">
            <a:normAutofit/>
          </a:bodyPr>
          <a:lstStyle>
            <a:lvl1pPr>
              <a:defRPr sz="5400"/>
            </a:lvl1pPr>
          </a:lstStyle>
          <a:p>
            <a:r>
              <a:rPr lang="en-US" dirty="0"/>
              <a:t>Click to edit Master title style</a:t>
            </a:r>
          </a:p>
        </p:txBody>
      </p:sp>
      <p:sp>
        <p:nvSpPr>
          <p:cNvPr id="3" name="Text Placeholder 2">
            <a:extLst>
              <a:ext uri="{FF2B5EF4-FFF2-40B4-BE49-F238E27FC236}">
                <a16:creationId xmlns:a16="http://schemas.microsoft.com/office/drawing/2014/main" id="{640145C2-97CF-4887-904A-8ADC80525A2E}"/>
              </a:ext>
            </a:extLst>
          </p:cNvPr>
          <p:cNvSpPr>
            <a:spLocks noGrp="1"/>
          </p:cNvSpPr>
          <p:nvPr>
            <p:ph type="body" idx="1"/>
          </p:nvPr>
        </p:nvSpPr>
        <p:spPr>
          <a:xfrm>
            <a:off x="8043860" y="952501"/>
            <a:ext cx="3500440" cy="3962399"/>
          </a:xfrm>
        </p:spPr>
        <p:txBody>
          <a:bodyP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5E524559-DA32-4398-A8EE-EED2469D63BB}"/>
              </a:ext>
            </a:extLst>
          </p:cNvPr>
          <p:cNvSpPr>
            <a:spLocks noGrp="1"/>
          </p:cNvSpPr>
          <p:nvPr>
            <p:ph type="dt" sz="half" idx="10"/>
          </p:nvPr>
        </p:nvSpPr>
        <p:spPr/>
        <p:txBody>
          <a:bodyPr/>
          <a:lstStyle/>
          <a:p>
            <a:fld id="{4CDE23C7-78A4-413A-A84B-93D4CC0A9EB1}" type="datetimeFigureOut">
              <a:rPr lang="en-US" smtClean="0"/>
              <a:t>3/6/24</a:t>
            </a:fld>
            <a:endParaRPr lang="en-US"/>
          </a:p>
        </p:txBody>
      </p:sp>
      <p:sp>
        <p:nvSpPr>
          <p:cNvPr id="5" name="Footer Placeholder 4">
            <a:extLst>
              <a:ext uri="{FF2B5EF4-FFF2-40B4-BE49-F238E27FC236}">
                <a16:creationId xmlns:a16="http://schemas.microsoft.com/office/drawing/2014/main" id="{73967BE1-F1AC-4732-B52E-1C7D63DEF8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A13C03-DDF0-48C6-B1BF-D28875F8238F}"/>
              </a:ext>
            </a:extLst>
          </p:cNvPr>
          <p:cNvSpPr>
            <a:spLocks noGrp="1"/>
          </p:cNvSpPr>
          <p:nvPr>
            <p:ph type="sldNum" sz="quarter" idx="12"/>
          </p:nvPr>
        </p:nvSpPr>
        <p:spPr/>
        <p:txBody>
          <a:bodyPr/>
          <a:lstStyle/>
          <a:p>
            <a:fld id="{6CB39E08-E0E5-4B1A-8F7D-08FE7678A3B6}" type="slidenum">
              <a:rPr lang="en-US" smtClean="0"/>
              <a:t>‹#›</a:t>
            </a:fld>
            <a:endParaRPr lang="en-US"/>
          </a:p>
        </p:txBody>
      </p:sp>
    </p:spTree>
    <p:extLst>
      <p:ext uri="{BB962C8B-B14F-4D97-AF65-F5344CB8AC3E}">
        <p14:creationId xmlns:p14="http://schemas.microsoft.com/office/powerpoint/2010/main" val="503271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6F411-42B3-4A17-BE7E-861BE7E7DC9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58E0603-F4C0-40AC-A53E-40449D53D741}"/>
              </a:ext>
            </a:extLst>
          </p:cNvPr>
          <p:cNvSpPr>
            <a:spLocks noGrp="1"/>
          </p:cNvSpPr>
          <p:nvPr>
            <p:ph sz="half" idx="1"/>
          </p:nvPr>
        </p:nvSpPr>
        <p:spPr>
          <a:xfrm>
            <a:off x="548640" y="2029968"/>
            <a:ext cx="5281506" cy="41481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F6BC5634-2887-4182-A9BE-B382357D4F9C}"/>
              </a:ext>
            </a:extLst>
          </p:cNvPr>
          <p:cNvSpPr>
            <a:spLocks noGrp="1"/>
          </p:cNvSpPr>
          <p:nvPr>
            <p:ph sz="half" idx="2"/>
          </p:nvPr>
        </p:nvSpPr>
        <p:spPr>
          <a:xfrm>
            <a:off x="6257928" y="2029968"/>
            <a:ext cx="5281506" cy="41481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D56B6E74-28E1-4684-B515-4265ED7B1EAE}"/>
              </a:ext>
            </a:extLst>
          </p:cNvPr>
          <p:cNvSpPr>
            <a:spLocks noGrp="1"/>
          </p:cNvSpPr>
          <p:nvPr>
            <p:ph type="dt" sz="half" idx="10"/>
          </p:nvPr>
        </p:nvSpPr>
        <p:spPr/>
        <p:txBody>
          <a:bodyPr/>
          <a:lstStyle/>
          <a:p>
            <a:fld id="{4CDE23C7-78A4-413A-A84B-93D4CC0A9EB1}" type="datetimeFigureOut">
              <a:rPr lang="en-US" smtClean="0"/>
              <a:t>3/6/24</a:t>
            </a:fld>
            <a:endParaRPr lang="en-US"/>
          </a:p>
        </p:txBody>
      </p:sp>
      <p:sp>
        <p:nvSpPr>
          <p:cNvPr id="6" name="Footer Placeholder 5">
            <a:extLst>
              <a:ext uri="{FF2B5EF4-FFF2-40B4-BE49-F238E27FC236}">
                <a16:creationId xmlns:a16="http://schemas.microsoft.com/office/drawing/2014/main" id="{18D375EA-A8F8-485D-A82F-CD85D4C9E1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D9E4B0-F5E3-407F-A548-B616E774987F}"/>
              </a:ext>
            </a:extLst>
          </p:cNvPr>
          <p:cNvSpPr>
            <a:spLocks noGrp="1"/>
          </p:cNvSpPr>
          <p:nvPr>
            <p:ph type="sldNum" sz="quarter" idx="12"/>
          </p:nvPr>
        </p:nvSpPr>
        <p:spPr/>
        <p:txBody>
          <a:bodyPr/>
          <a:lstStyle/>
          <a:p>
            <a:fld id="{6CB39E08-E0E5-4B1A-8F7D-08FE7678A3B6}" type="slidenum">
              <a:rPr lang="en-US" smtClean="0"/>
              <a:t>‹#›</a:t>
            </a:fld>
            <a:endParaRPr lang="en-US"/>
          </a:p>
        </p:txBody>
      </p:sp>
    </p:spTree>
    <p:extLst>
      <p:ext uri="{BB962C8B-B14F-4D97-AF65-F5344CB8AC3E}">
        <p14:creationId xmlns:p14="http://schemas.microsoft.com/office/powerpoint/2010/main" val="1861843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2161A-7627-4D64-AF08-10D702AFE286}"/>
              </a:ext>
            </a:extLst>
          </p:cNvPr>
          <p:cNvSpPr>
            <a:spLocks noGrp="1"/>
          </p:cNvSpPr>
          <p:nvPr>
            <p:ph type="title"/>
          </p:nvPr>
        </p:nvSpPr>
        <p:spPr>
          <a:xfrm>
            <a:off x="552659" y="950976"/>
            <a:ext cx="10802729" cy="881796"/>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553B6884-07D8-4CC4-BE99-516F1433BED8}"/>
              </a:ext>
            </a:extLst>
          </p:cNvPr>
          <p:cNvSpPr>
            <a:spLocks noGrp="1"/>
          </p:cNvSpPr>
          <p:nvPr>
            <p:ph type="body" idx="1"/>
          </p:nvPr>
        </p:nvSpPr>
        <p:spPr>
          <a:xfrm>
            <a:off x="542918" y="1832772"/>
            <a:ext cx="5281507" cy="742638"/>
          </a:xfrm>
        </p:spPr>
        <p:txBody>
          <a:bodyPr anchor="b">
            <a:normAutofit/>
          </a:bodyPr>
          <a:lstStyle>
            <a:lvl1pPr marL="0" indent="0">
              <a:buNone/>
              <a:defRPr sz="1800" b="1" cap="all" spc="13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E182C638-B5A8-4F8C-85AE-33BEAF54C07A}"/>
              </a:ext>
            </a:extLst>
          </p:cNvPr>
          <p:cNvSpPr>
            <a:spLocks noGrp="1"/>
          </p:cNvSpPr>
          <p:nvPr>
            <p:ph sz="half" idx="2"/>
          </p:nvPr>
        </p:nvSpPr>
        <p:spPr>
          <a:xfrm>
            <a:off x="548640" y="2600531"/>
            <a:ext cx="528150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E40D1933-A703-4BDC-A697-728E899EEDE1}"/>
              </a:ext>
            </a:extLst>
          </p:cNvPr>
          <p:cNvSpPr>
            <a:spLocks noGrp="1"/>
          </p:cNvSpPr>
          <p:nvPr>
            <p:ph type="body" sz="quarter" idx="3"/>
          </p:nvPr>
        </p:nvSpPr>
        <p:spPr>
          <a:xfrm>
            <a:off x="6257927" y="1832772"/>
            <a:ext cx="5283202" cy="742638"/>
          </a:xfrm>
        </p:spPr>
        <p:txBody>
          <a:bodyPr anchor="b">
            <a:normAutofit/>
          </a:bodyPr>
          <a:lstStyle>
            <a:lvl1pPr marL="0" indent="0">
              <a:buNone/>
              <a:defRPr sz="1800" b="1" cap="all" spc="13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95925DBD-4D51-4A2D-B1E4-6D094CD1E803}"/>
              </a:ext>
            </a:extLst>
          </p:cNvPr>
          <p:cNvSpPr>
            <a:spLocks noGrp="1"/>
          </p:cNvSpPr>
          <p:nvPr>
            <p:ph sz="quarter" idx="4"/>
          </p:nvPr>
        </p:nvSpPr>
        <p:spPr>
          <a:xfrm>
            <a:off x="6257927" y="2600531"/>
            <a:ext cx="528320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62636E2-E26E-42F7-9E05-3F756C7D17AE}"/>
              </a:ext>
            </a:extLst>
          </p:cNvPr>
          <p:cNvSpPr>
            <a:spLocks noGrp="1"/>
          </p:cNvSpPr>
          <p:nvPr>
            <p:ph type="dt" sz="half" idx="10"/>
          </p:nvPr>
        </p:nvSpPr>
        <p:spPr/>
        <p:txBody>
          <a:bodyPr/>
          <a:lstStyle/>
          <a:p>
            <a:fld id="{4CDE23C7-78A4-413A-A84B-93D4CC0A9EB1}" type="datetimeFigureOut">
              <a:rPr lang="en-US" smtClean="0"/>
              <a:t>3/6/24</a:t>
            </a:fld>
            <a:endParaRPr lang="en-US"/>
          </a:p>
        </p:txBody>
      </p:sp>
      <p:sp>
        <p:nvSpPr>
          <p:cNvPr id="8" name="Footer Placeholder 7">
            <a:extLst>
              <a:ext uri="{FF2B5EF4-FFF2-40B4-BE49-F238E27FC236}">
                <a16:creationId xmlns:a16="http://schemas.microsoft.com/office/drawing/2014/main" id="{86F7281B-0E5C-421E-AFFE-775F57C5DDB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E483462-E410-4DC7-AE53-27AABECFE6E8}"/>
              </a:ext>
            </a:extLst>
          </p:cNvPr>
          <p:cNvSpPr>
            <a:spLocks noGrp="1"/>
          </p:cNvSpPr>
          <p:nvPr>
            <p:ph type="sldNum" sz="quarter" idx="12"/>
          </p:nvPr>
        </p:nvSpPr>
        <p:spPr/>
        <p:txBody>
          <a:bodyPr/>
          <a:lstStyle/>
          <a:p>
            <a:fld id="{6CB39E08-E0E5-4B1A-8F7D-08FE7678A3B6}" type="slidenum">
              <a:rPr lang="en-US" smtClean="0"/>
              <a:t>‹#›</a:t>
            </a:fld>
            <a:endParaRPr lang="en-US"/>
          </a:p>
        </p:txBody>
      </p:sp>
    </p:spTree>
    <p:extLst>
      <p:ext uri="{BB962C8B-B14F-4D97-AF65-F5344CB8AC3E}">
        <p14:creationId xmlns:p14="http://schemas.microsoft.com/office/powerpoint/2010/main" val="1966720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CFA68-31B5-48C5-929A-842FDF0FD8E7}"/>
              </a:ext>
            </a:extLst>
          </p:cNvPr>
          <p:cNvSpPr>
            <a:spLocks noGrp="1"/>
          </p:cNvSpPr>
          <p:nvPr>
            <p:ph type="title"/>
          </p:nvPr>
        </p:nvSpPr>
        <p:spPr/>
        <p:txBody>
          <a:bodyPr/>
          <a:lstStyle/>
          <a:p>
            <a:r>
              <a:rPr lang="en-US" dirty="0"/>
              <a:t>Click to edit Master title style</a:t>
            </a:r>
          </a:p>
        </p:txBody>
      </p:sp>
      <p:sp>
        <p:nvSpPr>
          <p:cNvPr id="3" name="Date Placeholder 2">
            <a:extLst>
              <a:ext uri="{FF2B5EF4-FFF2-40B4-BE49-F238E27FC236}">
                <a16:creationId xmlns:a16="http://schemas.microsoft.com/office/drawing/2014/main" id="{595A2600-419E-46E9-946F-FBDEDBA1D448}"/>
              </a:ext>
            </a:extLst>
          </p:cNvPr>
          <p:cNvSpPr>
            <a:spLocks noGrp="1"/>
          </p:cNvSpPr>
          <p:nvPr>
            <p:ph type="dt" sz="half" idx="10"/>
          </p:nvPr>
        </p:nvSpPr>
        <p:spPr/>
        <p:txBody>
          <a:bodyPr/>
          <a:lstStyle/>
          <a:p>
            <a:fld id="{4CDE23C7-78A4-413A-A84B-93D4CC0A9EB1}" type="datetimeFigureOut">
              <a:rPr lang="en-US" smtClean="0"/>
              <a:t>3/6/24</a:t>
            </a:fld>
            <a:endParaRPr lang="en-US"/>
          </a:p>
        </p:txBody>
      </p:sp>
      <p:sp>
        <p:nvSpPr>
          <p:cNvPr id="4" name="Footer Placeholder 3">
            <a:extLst>
              <a:ext uri="{FF2B5EF4-FFF2-40B4-BE49-F238E27FC236}">
                <a16:creationId xmlns:a16="http://schemas.microsoft.com/office/drawing/2014/main" id="{1385F9A9-98FF-4653-A570-9F351A1ABDC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BD44457-95F1-4B15-A647-B14F91F7A6D4}"/>
              </a:ext>
            </a:extLst>
          </p:cNvPr>
          <p:cNvSpPr>
            <a:spLocks noGrp="1"/>
          </p:cNvSpPr>
          <p:nvPr>
            <p:ph type="sldNum" sz="quarter" idx="12"/>
          </p:nvPr>
        </p:nvSpPr>
        <p:spPr/>
        <p:txBody>
          <a:bodyPr/>
          <a:lstStyle/>
          <a:p>
            <a:fld id="{6CB39E08-E0E5-4B1A-8F7D-08FE7678A3B6}" type="slidenum">
              <a:rPr lang="en-US" smtClean="0"/>
              <a:t>‹#›</a:t>
            </a:fld>
            <a:endParaRPr lang="en-US"/>
          </a:p>
        </p:txBody>
      </p:sp>
    </p:spTree>
    <p:extLst>
      <p:ext uri="{BB962C8B-B14F-4D97-AF65-F5344CB8AC3E}">
        <p14:creationId xmlns:p14="http://schemas.microsoft.com/office/powerpoint/2010/main" val="1203279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19EABA-1008-4E49-9184-3A946ECD7199}"/>
              </a:ext>
            </a:extLst>
          </p:cNvPr>
          <p:cNvSpPr>
            <a:spLocks noGrp="1"/>
          </p:cNvSpPr>
          <p:nvPr>
            <p:ph type="dt" sz="half" idx="10"/>
          </p:nvPr>
        </p:nvSpPr>
        <p:spPr/>
        <p:txBody>
          <a:bodyPr/>
          <a:lstStyle/>
          <a:p>
            <a:fld id="{4CDE23C7-78A4-413A-A84B-93D4CC0A9EB1}" type="datetimeFigureOut">
              <a:rPr lang="en-US" smtClean="0"/>
              <a:t>3/6/24</a:t>
            </a:fld>
            <a:endParaRPr lang="en-US"/>
          </a:p>
        </p:txBody>
      </p:sp>
      <p:sp>
        <p:nvSpPr>
          <p:cNvPr id="3" name="Footer Placeholder 2">
            <a:extLst>
              <a:ext uri="{FF2B5EF4-FFF2-40B4-BE49-F238E27FC236}">
                <a16:creationId xmlns:a16="http://schemas.microsoft.com/office/drawing/2014/main" id="{D05C3BD0-269D-4127-B5F7-84B0D8A7422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1623447-C740-4495-93EC-7252B1B929E4}"/>
              </a:ext>
            </a:extLst>
          </p:cNvPr>
          <p:cNvSpPr>
            <a:spLocks noGrp="1"/>
          </p:cNvSpPr>
          <p:nvPr>
            <p:ph type="sldNum" sz="quarter" idx="12"/>
          </p:nvPr>
        </p:nvSpPr>
        <p:spPr/>
        <p:txBody>
          <a:bodyPr/>
          <a:lstStyle/>
          <a:p>
            <a:fld id="{6CB39E08-E0E5-4B1A-8F7D-08FE7678A3B6}" type="slidenum">
              <a:rPr lang="en-US" smtClean="0"/>
              <a:t>‹#›</a:t>
            </a:fld>
            <a:endParaRPr lang="en-US"/>
          </a:p>
        </p:txBody>
      </p:sp>
    </p:spTree>
    <p:extLst>
      <p:ext uri="{BB962C8B-B14F-4D97-AF65-F5344CB8AC3E}">
        <p14:creationId xmlns:p14="http://schemas.microsoft.com/office/powerpoint/2010/main" val="1704025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2D1155-71E7-4F0A-BB62-933743CF6EDD}"/>
              </a:ext>
            </a:extLst>
          </p:cNvPr>
          <p:cNvSpPr>
            <a:spLocks noGrp="1"/>
          </p:cNvSpPr>
          <p:nvPr>
            <p:ph type="title"/>
          </p:nvPr>
        </p:nvSpPr>
        <p:spPr>
          <a:xfrm>
            <a:off x="548640" y="952500"/>
            <a:ext cx="4124084" cy="2362200"/>
          </a:xfrm>
        </p:spPr>
        <p:txBody>
          <a:bodyPr anchor="t"/>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E0CB6D44-5A1E-4176-8766-4B81E045D50A}"/>
              </a:ext>
            </a:extLst>
          </p:cNvPr>
          <p:cNvSpPr>
            <a:spLocks noGrp="1"/>
          </p:cNvSpPr>
          <p:nvPr>
            <p:ph idx="1"/>
          </p:nvPr>
        </p:nvSpPr>
        <p:spPr>
          <a:xfrm>
            <a:off x="5600700" y="952500"/>
            <a:ext cx="5934074" cy="49085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8C810EC6-11DD-4B5D-A2D2-4DCF73E58389}"/>
              </a:ext>
            </a:extLst>
          </p:cNvPr>
          <p:cNvSpPr>
            <a:spLocks noGrp="1"/>
          </p:cNvSpPr>
          <p:nvPr>
            <p:ph type="body" sz="half" idx="2"/>
          </p:nvPr>
        </p:nvSpPr>
        <p:spPr>
          <a:xfrm>
            <a:off x="548641" y="3429000"/>
            <a:ext cx="4124084" cy="24399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CD5DFCDF-666E-4DB4-A1C0-79D40A007066}"/>
              </a:ext>
            </a:extLst>
          </p:cNvPr>
          <p:cNvSpPr>
            <a:spLocks noGrp="1"/>
          </p:cNvSpPr>
          <p:nvPr>
            <p:ph type="dt" sz="half" idx="10"/>
          </p:nvPr>
        </p:nvSpPr>
        <p:spPr/>
        <p:txBody>
          <a:bodyPr/>
          <a:lstStyle/>
          <a:p>
            <a:fld id="{4CDE23C7-78A4-413A-A84B-93D4CC0A9EB1}" type="datetimeFigureOut">
              <a:rPr lang="en-US" smtClean="0"/>
              <a:t>3/6/24</a:t>
            </a:fld>
            <a:endParaRPr lang="en-US"/>
          </a:p>
        </p:txBody>
      </p:sp>
      <p:sp>
        <p:nvSpPr>
          <p:cNvPr id="6" name="Footer Placeholder 5">
            <a:extLst>
              <a:ext uri="{FF2B5EF4-FFF2-40B4-BE49-F238E27FC236}">
                <a16:creationId xmlns:a16="http://schemas.microsoft.com/office/drawing/2014/main" id="{083A69AC-15E6-4B19-A59D-DBDBE923DB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D79F0EE-74DE-4FEC-81E9-E40D53397857}"/>
              </a:ext>
            </a:extLst>
          </p:cNvPr>
          <p:cNvSpPr>
            <a:spLocks noGrp="1"/>
          </p:cNvSpPr>
          <p:nvPr>
            <p:ph type="sldNum" sz="quarter" idx="12"/>
          </p:nvPr>
        </p:nvSpPr>
        <p:spPr/>
        <p:txBody>
          <a:bodyPr/>
          <a:lstStyle/>
          <a:p>
            <a:fld id="{6CB39E08-E0E5-4B1A-8F7D-08FE7678A3B6}" type="slidenum">
              <a:rPr lang="en-US" smtClean="0"/>
              <a:t>‹#›</a:t>
            </a:fld>
            <a:endParaRPr lang="en-US"/>
          </a:p>
        </p:txBody>
      </p:sp>
    </p:spTree>
    <p:extLst>
      <p:ext uri="{BB962C8B-B14F-4D97-AF65-F5344CB8AC3E}">
        <p14:creationId xmlns:p14="http://schemas.microsoft.com/office/powerpoint/2010/main" val="3682375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3CA4F-6508-4AD6-8367-A0288D888DD6}"/>
              </a:ext>
            </a:extLst>
          </p:cNvPr>
          <p:cNvSpPr>
            <a:spLocks noGrp="1"/>
          </p:cNvSpPr>
          <p:nvPr>
            <p:ph type="title"/>
          </p:nvPr>
        </p:nvSpPr>
        <p:spPr>
          <a:xfrm>
            <a:off x="548641" y="952500"/>
            <a:ext cx="4124084" cy="2397918"/>
          </a:xfrm>
        </p:spPr>
        <p:txBody>
          <a:bodyPr anchor="t"/>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1906BFCD-2F93-4D99-89EA-F0359FB782B7}"/>
              </a:ext>
            </a:extLst>
          </p:cNvPr>
          <p:cNvSpPr>
            <a:spLocks noGrp="1"/>
          </p:cNvSpPr>
          <p:nvPr>
            <p:ph type="pic" idx="1"/>
          </p:nvPr>
        </p:nvSpPr>
        <p:spPr>
          <a:xfrm>
            <a:off x="5522119" y="987425"/>
            <a:ext cx="6022181"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FF4C1F7-1272-41C8-8C29-676316D02D5D}"/>
              </a:ext>
            </a:extLst>
          </p:cNvPr>
          <p:cNvSpPr>
            <a:spLocks noGrp="1"/>
          </p:cNvSpPr>
          <p:nvPr>
            <p:ph type="body" sz="half" idx="2"/>
          </p:nvPr>
        </p:nvSpPr>
        <p:spPr>
          <a:xfrm>
            <a:off x="548641" y="3429000"/>
            <a:ext cx="4124084" cy="24399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A5CDD491-0FE6-4B42-AAA6-B698E46F1A8E}"/>
              </a:ext>
            </a:extLst>
          </p:cNvPr>
          <p:cNvSpPr>
            <a:spLocks noGrp="1"/>
          </p:cNvSpPr>
          <p:nvPr>
            <p:ph type="dt" sz="half" idx="10"/>
          </p:nvPr>
        </p:nvSpPr>
        <p:spPr/>
        <p:txBody>
          <a:bodyPr/>
          <a:lstStyle/>
          <a:p>
            <a:fld id="{4CDE23C7-78A4-413A-A84B-93D4CC0A9EB1}" type="datetimeFigureOut">
              <a:rPr lang="en-US" smtClean="0"/>
              <a:t>3/6/24</a:t>
            </a:fld>
            <a:endParaRPr lang="en-US"/>
          </a:p>
        </p:txBody>
      </p:sp>
      <p:sp>
        <p:nvSpPr>
          <p:cNvPr id="6" name="Footer Placeholder 5">
            <a:extLst>
              <a:ext uri="{FF2B5EF4-FFF2-40B4-BE49-F238E27FC236}">
                <a16:creationId xmlns:a16="http://schemas.microsoft.com/office/drawing/2014/main" id="{D258F83F-4E9F-4607-A69B-DFC932560A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D324484-C6E4-4D8A-BDAB-09B1FBB43631}"/>
              </a:ext>
            </a:extLst>
          </p:cNvPr>
          <p:cNvSpPr>
            <a:spLocks noGrp="1"/>
          </p:cNvSpPr>
          <p:nvPr>
            <p:ph type="sldNum" sz="quarter" idx="12"/>
          </p:nvPr>
        </p:nvSpPr>
        <p:spPr/>
        <p:txBody>
          <a:bodyPr/>
          <a:lstStyle/>
          <a:p>
            <a:fld id="{6CB39E08-E0E5-4B1A-8F7D-08FE7678A3B6}" type="slidenum">
              <a:rPr lang="en-US" smtClean="0"/>
              <a:t>‹#›</a:t>
            </a:fld>
            <a:endParaRPr lang="en-US"/>
          </a:p>
        </p:txBody>
      </p:sp>
    </p:spTree>
    <p:extLst>
      <p:ext uri="{BB962C8B-B14F-4D97-AF65-F5344CB8AC3E}">
        <p14:creationId xmlns:p14="http://schemas.microsoft.com/office/powerpoint/2010/main" val="4254198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F90E843-90BA-4A7D-8F9F-FFE49387A618}"/>
              </a:ext>
            </a:extLst>
          </p:cNvPr>
          <p:cNvSpPr>
            <a:spLocks noGrp="1"/>
          </p:cNvSpPr>
          <p:nvPr>
            <p:ph type="title"/>
          </p:nvPr>
        </p:nvSpPr>
        <p:spPr>
          <a:xfrm>
            <a:off x="548639" y="950976"/>
            <a:ext cx="10995659" cy="1077849"/>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a:extLst>
              <a:ext uri="{FF2B5EF4-FFF2-40B4-BE49-F238E27FC236}">
                <a16:creationId xmlns:a16="http://schemas.microsoft.com/office/drawing/2014/main" id="{43F7CA62-9B55-49B4-94B6-EAAF7D5AE0DC}"/>
              </a:ext>
            </a:extLst>
          </p:cNvPr>
          <p:cNvSpPr>
            <a:spLocks noGrp="1"/>
          </p:cNvSpPr>
          <p:nvPr>
            <p:ph type="body" idx="1"/>
          </p:nvPr>
        </p:nvSpPr>
        <p:spPr>
          <a:xfrm>
            <a:off x="548641" y="2028826"/>
            <a:ext cx="10995660" cy="402907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93CEA03-AAFA-4A69-A3DA-1DD0EF273F11}"/>
              </a:ext>
            </a:extLst>
          </p:cNvPr>
          <p:cNvSpPr>
            <a:spLocks noGrp="1"/>
          </p:cNvSpPr>
          <p:nvPr>
            <p:ph type="dt" sz="half" idx="2"/>
          </p:nvPr>
        </p:nvSpPr>
        <p:spPr>
          <a:xfrm>
            <a:off x="588729" y="6449535"/>
            <a:ext cx="2983095" cy="308453"/>
          </a:xfrm>
          <a:prstGeom prst="rect">
            <a:avLst/>
          </a:prstGeom>
        </p:spPr>
        <p:txBody>
          <a:bodyPr vert="horz" lIns="91440" tIns="45720" rIns="91440" bIns="45720" rtlCol="0" anchor="t"/>
          <a:lstStyle>
            <a:lvl1pPr algn="l">
              <a:defRPr sz="900">
                <a:solidFill>
                  <a:schemeClr val="tx1"/>
                </a:solidFill>
              </a:defRPr>
            </a:lvl1pPr>
          </a:lstStyle>
          <a:p>
            <a:fld id="{4CDE23C7-78A4-413A-A84B-93D4CC0A9EB1}" type="datetimeFigureOut">
              <a:rPr lang="en-US" smtClean="0"/>
              <a:pPr/>
              <a:t>3/6/24</a:t>
            </a:fld>
            <a:endParaRPr lang="en-US" dirty="0"/>
          </a:p>
        </p:txBody>
      </p:sp>
      <p:sp>
        <p:nvSpPr>
          <p:cNvPr id="5" name="Footer Placeholder 4">
            <a:extLst>
              <a:ext uri="{FF2B5EF4-FFF2-40B4-BE49-F238E27FC236}">
                <a16:creationId xmlns:a16="http://schemas.microsoft.com/office/drawing/2014/main" id="{F3E97F43-1ECB-4FC2-863E-26CEE24A008A}"/>
              </a:ext>
            </a:extLst>
          </p:cNvPr>
          <p:cNvSpPr>
            <a:spLocks noGrp="1"/>
          </p:cNvSpPr>
          <p:nvPr>
            <p:ph type="ftr" sz="quarter" idx="3"/>
          </p:nvPr>
        </p:nvSpPr>
        <p:spPr>
          <a:xfrm>
            <a:off x="557924" y="173776"/>
            <a:ext cx="411480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53C7F9D8-4B2E-4871-B2AE-EFC06BE23179}"/>
              </a:ext>
            </a:extLst>
          </p:cNvPr>
          <p:cNvSpPr>
            <a:spLocks noGrp="1"/>
          </p:cNvSpPr>
          <p:nvPr>
            <p:ph type="sldNum" sz="quarter" idx="4"/>
          </p:nvPr>
        </p:nvSpPr>
        <p:spPr>
          <a:xfrm>
            <a:off x="10710710" y="6449535"/>
            <a:ext cx="932279" cy="308453"/>
          </a:xfrm>
          <a:prstGeom prst="rect">
            <a:avLst/>
          </a:prstGeom>
        </p:spPr>
        <p:txBody>
          <a:bodyPr vert="horz" lIns="91440" tIns="45720" rIns="91440" bIns="45720" rtlCol="0" anchor="t"/>
          <a:lstStyle>
            <a:lvl1pPr algn="r">
              <a:defRPr sz="900">
                <a:solidFill>
                  <a:schemeClr val="tx1"/>
                </a:solidFill>
              </a:defRPr>
            </a:lvl1pPr>
          </a:lstStyle>
          <a:p>
            <a:fld id="{6CB39E08-E0E5-4B1A-8F7D-08FE7678A3B6}" type="slidenum">
              <a:rPr lang="en-US" smtClean="0"/>
              <a:pPr/>
              <a:t>‹#›</a:t>
            </a:fld>
            <a:endParaRPr lang="en-US"/>
          </a:p>
        </p:txBody>
      </p:sp>
      <p:cxnSp>
        <p:nvCxnSpPr>
          <p:cNvPr id="7" name="Straight Connector 6">
            <a:extLst>
              <a:ext uri="{FF2B5EF4-FFF2-40B4-BE49-F238E27FC236}">
                <a16:creationId xmlns:a16="http://schemas.microsoft.com/office/drawing/2014/main" id="{462919E4-C488-4107-9EF1-66152F848008}"/>
              </a:ext>
            </a:extLst>
          </p:cNvPr>
          <p:cNvCxnSpPr>
            <a:cxnSpLocks/>
          </p:cNvCxnSpPr>
          <p:nvPr/>
        </p:nvCxnSpPr>
        <p:spPr>
          <a:xfrm>
            <a:off x="643467" y="678719"/>
            <a:ext cx="1090506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BF79732-4088-424C-A653-4534E4389443}"/>
              </a:ext>
            </a:extLst>
          </p:cNvPr>
          <p:cNvCxnSpPr>
            <a:cxnSpLocks/>
          </p:cNvCxnSpPr>
          <p:nvPr/>
        </p:nvCxnSpPr>
        <p:spPr>
          <a:xfrm>
            <a:off x="643467" y="6309695"/>
            <a:ext cx="1090506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323405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7" r:id="rId6"/>
    <p:sldLayoutId id="2147483732" r:id="rId7"/>
    <p:sldLayoutId id="2147483733" r:id="rId8"/>
    <p:sldLayoutId id="2147483734" r:id="rId9"/>
    <p:sldLayoutId id="2147483736" r:id="rId10"/>
    <p:sldLayoutId id="2147483735" r:id="rId11"/>
  </p:sldLayoutIdLst>
  <p:txStyles>
    <p:titleStyle>
      <a:lvl1pPr algn="l" defTabSz="914400" rtl="0" eaLnBrk="1" latinLnBrk="0" hangingPunct="1">
        <a:lnSpc>
          <a:spcPct val="85000"/>
        </a:lnSpc>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50292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123444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image" Target="../media/image18.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theguardian.com/business/2018/jul/23/starbucks-straws-ban-2020-environment" TargetMode="Externa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a:gsLst>
            <a:gs pos="80003">
              <a:srgbClr val="00B050"/>
            </a:gs>
            <a:gs pos="98999">
              <a:schemeClr val="accent5">
                <a:lumMod val="75000"/>
              </a:schemeClr>
            </a:gs>
            <a:gs pos="100000">
              <a:srgbClr val="FBA5A1"/>
            </a:gs>
            <a:gs pos="97994">
              <a:schemeClr val="accent5">
                <a:lumMod val="60000"/>
                <a:lumOff val="40000"/>
              </a:schemeClr>
            </a:gs>
            <a:gs pos="66970">
              <a:schemeClr val="accent5">
                <a:lumMod val="75000"/>
              </a:schemeClr>
            </a:gs>
            <a:gs pos="0">
              <a:schemeClr val="accent1">
                <a:lumMod val="5000"/>
                <a:lumOff val="95000"/>
              </a:schemeClr>
            </a:gs>
            <a:gs pos="74000">
              <a:schemeClr val="accent6">
                <a:lumMod val="20000"/>
                <a:lumOff val="80000"/>
              </a:schemeClr>
            </a:gs>
            <a:gs pos="83000">
              <a:schemeClr val="accent5">
                <a:lumMod val="60000"/>
                <a:lumOff val="40000"/>
              </a:schemeClr>
            </a:gs>
            <a:gs pos="100000">
              <a:schemeClr val="accent5">
                <a:lumMod val="60000"/>
                <a:lumOff val="40000"/>
              </a:schemeClr>
            </a:gs>
          </a:gsLst>
          <a:lin ang="5400000" scaled="1"/>
        </a:gradFill>
        <a:effectLst/>
      </p:bgPr>
    </p:bg>
    <p:spTree>
      <p:nvGrpSpPr>
        <p:cNvPr id="1" name=""/>
        <p:cNvGrpSpPr/>
        <p:nvPr/>
      </p:nvGrpSpPr>
      <p:grpSpPr>
        <a:xfrm>
          <a:off x="0" y="0"/>
          <a:ext cx="0" cy="0"/>
          <a:chOff x="0" y="0"/>
          <a:chExt cx="0" cy="0"/>
        </a:xfrm>
      </p:grpSpPr>
      <p:sp useBgFill="1">
        <p:nvSpPr>
          <p:cNvPr id="1066" name="Rectangle 1059">
            <a:extLst>
              <a:ext uri="{FF2B5EF4-FFF2-40B4-BE49-F238E27FC236}">
                <a16:creationId xmlns:a16="http://schemas.microsoft.com/office/drawing/2014/main" id="{C5080994-FAA3-420F-9F40-6C1E4EC934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297CD6B3-A8C7-E745-9EB6-FC1EA6CC4182}"/>
              </a:ext>
            </a:extLst>
          </p:cNvPr>
          <p:cNvSpPr>
            <a:spLocks noGrp="1"/>
          </p:cNvSpPr>
          <p:nvPr>
            <p:ph type="ctrTitle"/>
          </p:nvPr>
        </p:nvSpPr>
        <p:spPr>
          <a:xfrm>
            <a:off x="548640" y="952499"/>
            <a:ext cx="3787833" cy="3813459"/>
          </a:xfrm>
        </p:spPr>
        <p:txBody>
          <a:bodyPr anchor="t">
            <a:normAutofit/>
          </a:bodyPr>
          <a:lstStyle/>
          <a:p>
            <a:pPr algn="ctr"/>
            <a:r>
              <a:rPr lang="tr-TR" sz="3600" b="1" dirty="0">
                <a:solidFill>
                  <a:schemeClr val="accent6">
                    <a:lumMod val="75000"/>
                  </a:schemeClr>
                </a:solidFill>
                <a:latin typeface="Times" pitchFamily="2" charset="0"/>
              </a:rPr>
              <a:t>Sürdürülebilirlik Raporlaması ve Etik Kapsamında Yeşil Aklama (</a:t>
            </a:r>
            <a:r>
              <a:rPr lang="tr-TR" sz="3600" b="1" dirty="0" err="1">
                <a:solidFill>
                  <a:schemeClr val="accent6">
                    <a:lumMod val="75000"/>
                  </a:schemeClr>
                </a:solidFill>
                <a:latin typeface="Times" pitchFamily="2" charset="0"/>
              </a:rPr>
              <a:t>Greenwashing</a:t>
            </a:r>
            <a:r>
              <a:rPr lang="tr-TR" sz="3600" b="1" dirty="0">
                <a:solidFill>
                  <a:schemeClr val="accent6">
                    <a:lumMod val="75000"/>
                  </a:schemeClr>
                </a:solidFill>
                <a:latin typeface="Times" pitchFamily="2" charset="0"/>
              </a:rPr>
              <a:t>) </a:t>
            </a:r>
            <a:br>
              <a:rPr lang="tr-TR" sz="3300" b="1" dirty="0">
                <a:solidFill>
                  <a:schemeClr val="accent6">
                    <a:lumMod val="75000"/>
                  </a:schemeClr>
                </a:solidFill>
                <a:latin typeface="Times" pitchFamily="2" charset="0"/>
              </a:rPr>
            </a:br>
            <a:endParaRPr lang="tr-TR" sz="3300" b="1" dirty="0">
              <a:solidFill>
                <a:schemeClr val="accent6">
                  <a:lumMod val="75000"/>
                </a:schemeClr>
              </a:solidFill>
              <a:latin typeface="Times" pitchFamily="2" charset="0"/>
            </a:endParaRPr>
          </a:p>
        </p:txBody>
      </p:sp>
      <p:sp>
        <p:nvSpPr>
          <p:cNvPr id="3" name="Alt Başlık 2">
            <a:extLst>
              <a:ext uri="{FF2B5EF4-FFF2-40B4-BE49-F238E27FC236}">
                <a16:creationId xmlns:a16="http://schemas.microsoft.com/office/drawing/2014/main" id="{656A1752-70AF-3F4B-B7C7-2F0CA02E4786}"/>
              </a:ext>
            </a:extLst>
          </p:cNvPr>
          <p:cNvSpPr>
            <a:spLocks noGrp="1"/>
          </p:cNvSpPr>
          <p:nvPr>
            <p:ph type="subTitle" idx="1"/>
          </p:nvPr>
        </p:nvSpPr>
        <p:spPr>
          <a:xfrm>
            <a:off x="561048" y="4314440"/>
            <a:ext cx="3515651" cy="1656054"/>
          </a:xfrm>
        </p:spPr>
        <p:txBody>
          <a:bodyPr anchor="b">
            <a:normAutofit/>
          </a:bodyPr>
          <a:lstStyle/>
          <a:p>
            <a:pPr algn="ctr"/>
            <a:r>
              <a:rPr lang="tr-TR" sz="2400" b="1" i="1" dirty="0">
                <a:latin typeface="Times New Roman" panose="02020603050405020304" pitchFamily="18" charset="0"/>
                <a:cs typeface="Times New Roman" panose="02020603050405020304" pitchFamily="18" charset="0"/>
              </a:rPr>
              <a:t>Prof. Dr. Seçil SİGALI</a:t>
            </a:r>
          </a:p>
          <a:p>
            <a:pPr algn="ctr"/>
            <a:r>
              <a:rPr lang="tr-TR" b="1" i="1" dirty="0">
                <a:latin typeface="Times New Roman" panose="02020603050405020304" pitchFamily="18" charset="0"/>
                <a:cs typeface="Times New Roman" panose="02020603050405020304" pitchFamily="18" charset="0"/>
              </a:rPr>
              <a:t>Dokuz Eylül Üniversitesi </a:t>
            </a:r>
          </a:p>
        </p:txBody>
      </p:sp>
      <p:cxnSp>
        <p:nvCxnSpPr>
          <p:cNvPr id="1067" name="Straight Connector 1061">
            <a:extLst>
              <a:ext uri="{FF2B5EF4-FFF2-40B4-BE49-F238E27FC236}">
                <a16:creationId xmlns:a16="http://schemas.microsoft.com/office/drawing/2014/main" id="{E73506EC-EA1C-4966-8949-42E285734AC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78719"/>
            <a:ext cx="10905066"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1028" name="Picture 4" descr="What is Greenwashing &amp; How You Can Spot it %%page%% %%sep%% %%sitename%% –  HOPE Pet Food">
            <a:extLst>
              <a:ext uri="{FF2B5EF4-FFF2-40B4-BE49-F238E27FC236}">
                <a16:creationId xmlns:a16="http://schemas.microsoft.com/office/drawing/2014/main" id="{86440364-791E-5947-A365-586F6781DC9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6832" r="27033" b="-1"/>
          <a:stretch/>
        </p:blipFill>
        <p:spPr bwMode="auto">
          <a:xfrm>
            <a:off x="4648200" y="952500"/>
            <a:ext cx="3367329" cy="51054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What is Greenhushing and Is It Worse Than Greenwashing?">
            <a:extLst>
              <a:ext uri="{FF2B5EF4-FFF2-40B4-BE49-F238E27FC236}">
                <a16:creationId xmlns:a16="http://schemas.microsoft.com/office/drawing/2014/main" id="{7934E072-7E26-364A-92DC-981D9886A46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710" r="28889" b="-1"/>
          <a:stretch/>
        </p:blipFill>
        <p:spPr bwMode="auto">
          <a:xfrm>
            <a:off x="8176396" y="952500"/>
            <a:ext cx="3367329" cy="5105400"/>
          </a:xfrm>
          <a:prstGeom prst="rect">
            <a:avLst/>
          </a:prstGeom>
          <a:noFill/>
          <a:extLst>
            <a:ext uri="{909E8E84-426E-40DD-AFC4-6F175D3DCCD1}">
              <a14:hiddenFill xmlns:a14="http://schemas.microsoft.com/office/drawing/2010/main">
                <a:solidFill>
                  <a:srgbClr val="FFFFFF"/>
                </a:solidFill>
              </a14:hiddenFill>
            </a:ext>
          </a:extLst>
        </p:spPr>
      </p:pic>
      <p:cxnSp>
        <p:nvCxnSpPr>
          <p:cNvPr id="1068" name="Straight Connector 1063">
            <a:extLst>
              <a:ext uri="{FF2B5EF4-FFF2-40B4-BE49-F238E27FC236}">
                <a16:creationId xmlns:a16="http://schemas.microsoft.com/office/drawing/2014/main" id="{496AFE1B-27B8-4FE5-8E4E-89FD4BC71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309695"/>
            <a:ext cx="1090506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9970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8D6085F8-E39B-486C-B9B4-19F5C60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3FB54D14-02A9-314D-85E6-3B643D0DC612}"/>
              </a:ext>
            </a:extLst>
          </p:cNvPr>
          <p:cNvSpPr>
            <a:spLocks noGrp="1"/>
          </p:cNvSpPr>
          <p:nvPr>
            <p:ph type="title"/>
          </p:nvPr>
        </p:nvSpPr>
        <p:spPr>
          <a:xfrm>
            <a:off x="548640" y="950976"/>
            <a:ext cx="5013434" cy="2182585"/>
          </a:xfrm>
        </p:spPr>
        <p:txBody>
          <a:bodyPr vert="horz" lIns="91440" tIns="45720" rIns="91440" bIns="45720" rtlCol="0" anchor="t">
            <a:normAutofit/>
          </a:bodyPr>
          <a:lstStyle/>
          <a:p>
            <a:r>
              <a:rPr lang="en-US" sz="2800" kern="1200" dirty="0">
                <a:solidFill>
                  <a:schemeClr val="accent1"/>
                </a:solidFill>
                <a:latin typeface="+mj-lt"/>
                <a:ea typeface="+mj-ea"/>
                <a:cs typeface="+mj-cs"/>
              </a:rPr>
              <a:t>Delta :</a:t>
            </a:r>
            <a:r>
              <a:rPr lang="en-US" sz="2800" kern="1200" dirty="0" err="1">
                <a:solidFill>
                  <a:schemeClr val="accent1"/>
                </a:solidFill>
                <a:latin typeface="+mj-lt"/>
                <a:ea typeface="+mj-ea"/>
                <a:cs typeface="+mj-cs"/>
              </a:rPr>
              <a:t>sahte</a:t>
            </a:r>
            <a:r>
              <a:rPr lang="en-US" sz="2800" kern="1200" dirty="0">
                <a:solidFill>
                  <a:schemeClr val="accent1"/>
                </a:solidFill>
                <a:latin typeface="+mj-lt"/>
                <a:ea typeface="+mj-ea"/>
                <a:cs typeface="+mj-cs"/>
              </a:rPr>
              <a:t> </a:t>
            </a:r>
            <a:r>
              <a:rPr lang="en-US" sz="2800" kern="1200" dirty="0" err="1">
                <a:solidFill>
                  <a:schemeClr val="accent1"/>
                </a:solidFill>
                <a:latin typeface="+mj-lt"/>
                <a:ea typeface="+mj-ea"/>
                <a:cs typeface="+mj-cs"/>
              </a:rPr>
              <a:t>karbon</a:t>
            </a:r>
            <a:r>
              <a:rPr lang="en-US" sz="2800" kern="1200" dirty="0">
                <a:solidFill>
                  <a:schemeClr val="accent1"/>
                </a:solidFill>
                <a:latin typeface="+mj-lt"/>
                <a:ea typeface="+mj-ea"/>
                <a:cs typeface="+mj-cs"/>
              </a:rPr>
              <a:t> </a:t>
            </a:r>
            <a:r>
              <a:rPr lang="en-US" sz="2800" kern="1200" dirty="0" err="1">
                <a:solidFill>
                  <a:schemeClr val="accent1"/>
                </a:solidFill>
                <a:latin typeface="+mj-lt"/>
                <a:ea typeface="+mj-ea"/>
                <a:cs typeface="+mj-cs"/>
              </a:rPr>
              <a:t>nötrlüğü</a:t>
            </a:r>
            <a:r>
              <a:rPr lang="en-US" sz="2800" kern="1200" dirty="0">
                <a:solidFill>
                  <a:schemeClr val="accent1"/>
                </a:solidFill>
                <a:latin typeface="+mj-lt"/>
                <a:ea typeface="+mj-ea"/>
                <a:cs typeface="+mj-cs"/>
              </a:rPr>
              <a:t> </a:t>
            </a:r>
            <a:r>
              <a:rPr lang="en-US" sz="2800" kern="1200" dirty="0" err="1">
                <a:solidFill>
                  <a:schemeClr val="accent1"/>
                </a:solidFill>
                <a:latin typeface="+mj-lt"/>
                <a:ea typeface="+mj-ea"/>
                <a:cs typeface="+mj-cs"/>
              </a:rPr>
              <a:t>iddiaları</a:t>
            </a:r>
            <a:br>
              <a:rPr lang="en-US" sz="2800" kern="1200" dirty="0">
                <a:solidFill>
                  <a:schemeClr val="accent1"/>
                </a:solidFill>
                <a:latin typeface="+mj-lt"/>
                <a:ea typeface="+mj-ea"/>
                <a:cs typeface="+mj-cs"/>
              </a:rPr>
            </a:br>
            <a:br>
              <a:rPr lang="en-US" sz="2800" kern="1200" dirty="0">
                <a:solidFill>
                  <a:schemeClr val="accent1"/>
                </a:solidFill>
                <a:latin typeface="+mj-lt"/>
                <a:ea typeface="+mj-ea"/>
                <a:cs typeface="+mj-cs"/>
              </a:rPr>
            </a:br>
            <a:r>
              <a:rPr lang="en-US" sz="2800" kern="1200" dirty="0" err="1">
                <a:solidFill>
                  <a:schemeClr val="accent1"/>
                </a:solidFill>
                <a:latin typeface="+mj-lt"/>
                <a:ea typeface="+mj-ea"/>
                <a:cs typeface="+mj-cs"/>
              </a:rPr>
              <a:t>Ryanair:sahte</a:t>
            </a:r>
            <a:r>
              <a:rPr lang="en-US" sz="2800" kern="1200" dirty="0">
                <a:solidFill>
                  <a:schemeClr val="accent1"/>
                </a:solidFill>
                <a:latin typeface="+mj-lt"/>
                <a:ea typeface="+mj-ea"/>
                <a:cs typeface="+mj-cs"/>
              </a:rPr>
              <a:t> </a:t>
            </a:r>
            <a:r>
              <a:rPr lang="en-US" sz="2800" kern="1200" dirty="0" err="1">
                <a:solidFill>
                  <a:schemeClr val="accent1"/>
                </a:solidFill>
                <a:latin typeface="+mj-lt"/>
                <a:ea typeface="+mj-ea"/>
                <a:cs typeface="+mj-cs"/>
              </a:rPr>
              <a:t>düşük</a:t>
            </a:r>
            <a:r>
              <a:rPr lang="en-US" sz="2800" kern="1200" dirty="0">
                <a:solidFill>
                  <a:schemeClr val="accent1"/>
                </a:solidFill>
                <a:latin typeface="+mj-lt"/>
                <a:ea typeface="+mj-ea"/>
                <a:cs typeface="+mj-cs"/>
              </a:rPr>
              <a:t> </a:t>
            </a:r>
            <a:r>
              <a:rPr lang="en-US" sz="2800" kern="1200" dirty="0" err="1">
                <a:solidFill>
                  <a:schemeClr val="accent1"/>
                </a:solidFill>
                <a:latin typeface="+mj-lt"/>
                <a:ea typeface="+mj-ea"/>
                <a:cs typeface="+mj-cs"/>
              </a:rPr>
              <a:t>emisyon</a:t>
            </a:r>
            <a:r>
              <a:rPr lang="en-US" sz="2800" kern="1200" dirty="0">
                <a:solidFill>
                  <a:schemeClr val="accent1"/>
                </a:solidFill>
                <a:latin typeface="+mj-lt"/>
                <a:ea typeface="+mj-ea"/>
                <a:cs typeface="+mj-cs"/>
              </a:rPr>
              <a:t> </a:t>
            </a:r>
            <a:r>
              <a:rPr lang="en-US" sz="2800" kern="1200" dirty="0" err="1">
                <a:solidFill>
                  <a:schemeClr val="accent1"/>
                </a:solidFill>
                <a:latin typeface="+mj-lt"/>
                <a:ea typeface="+mj-ea"/>
                <a:cs typeface="+mj-cs"/>
              </a:rPr>
              <a:t>iddiaları</a:t>
            </a:r>
            <a:r>
              <a:rPr lang="en-US" sz="2800" kern="1200" dirty="0">
                <a:solidFill>
                  <a:schemeClr val="accent1"/>
                </a:solidFill>
                <a:latin typeface="+mj-lt"/>
                <a:ea typeface="+mj-ea"/>
                <a:cs typeface="+mj-cs"/>
              </a:rPr>
              <a:t> </a:t>
            </a:r>
            <a:r>
              <a:rPr lang="en-US" sz="1400" kern="1200" dirty="0">
                <a:solidFill>
                  <a:schemeClr val="accent1"/>
                </a:solidFill>
                <a:latin typeface="+mj-lt"/>
                <a:ea typeface="+mj-ea"/>
                <a:cs typeface="+mj-cs"/>
              </a:rPr>
              <a:t>(</a:t>
            </a:r>
            <a:r>
              <a:rPr lang="en-US" sz="1400" kern="1200" dirty="0" err="1">
                <a:solidFill>
                  <a:schemeClr val="accent1"/>
                </a:solidFill>
                <a:latin typeface="+mj-lt"/>
                <a:ea typeface="+mj-ea"/>
                <a:cs typeface="+mj-cs"/>
              </a:rPr>
              <a:t>Aytekin</a:t>
            </a:r>
            <a:r>
              <a:rPr lang="en-US" sz="1400" kern="1200" dirty="0">
                <a:solidFill>
                  <a:schemeClr val="accent1"/>
                </a:solidFill>
                <a:latin typeface="+mj-lt"/>
                <a:ea typeface="+mj-ea"/>
                <a:cs typeface="+mj-cs"/>
              </a:rPr>
              <a:t>, 2023)</a:t>
            </a:r>
          </a:p>
        </p:txBody>
      </p:sp>
      <p:cxnSp>
        <p:nvCxnSpPr>
          <p:cNvPr id="15" name="Straight Connector 14">
            <a:extLst>
              <a:ext uri="{FF2B5EF4-FFF2-40B4-BE49-F238E27FC236}">
                <a16:creationId xmlns:a16="http://schemas.microsoft.com/office/drawing/2014/main" id="{20E81896-F236-4624-A5A5-7B6B1EBD705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78719"/>
            <a:ext cx="10905066"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İçerik Yer Tutucusu 6">
            <a:extLst>
              <a:ext uri="{FF2B5EF4-FFF2-40B4-BE49-F238E27FC236}">
                <a16:creationId xmlns:a16="http://schemas.microsoft.com/office/drawing/2014/main" id="{BC7CA300-4228-B14B-9BB4-C168BA71603F}"/>
              </a:ext>
            </a:extLst>
          </p:cNvPr>
          <p:cNvSpPr>
            <a:spLocks noGrp="1"/>
          </p:cNvSpPr>
          <p:nvPr>
            <p:ph idx="1"/>
          </p:nvPr>
        </p:nvSpPr>
        <p:spPr>
          <a:xfrm>
            <a:off x="6096000" y="952501"/>
            <a:ext cx="5432808" cy="2182586"/>
          </a:xfrm>
        </p:spPr>
        <p:txBody>
          <a:bodyPr vert="horz" lIns="91440" tIns="45720" rIns="91440" bIns="45720" rtlCol="0">
            <a:normAutofit/>
          </a:bodyPr>
          <a:lstStyle/>
          <a:p>
            <a:pPr>
              <a:lnSpc>
                <a:spcPct val="110000"/>
              </a:lnSpc>
              <a:spcAft>
                <a:spcPts val="600"/>
              </a:spcAft>
            </a:pPr>
            <a:r>
              <a:rPr lang="en-US" sz="1600"/>
              <a:t>S</a:t>
            </a:r>
            <a:r>
              <a:rPr lang="en-US" sz="1600">
                <a:effectLst/>
              </a:rPr>
              <a:t>unduğu grafiklerden biri 2011 tarihli olup, gözlemci “2019 yılında yapılan bir karşılaştırma</a:t>
            </a:r>
            <a:r>
              <a:rPr lang="en-US" sz="1600"/>
              <a:t> </a:t>
            </a:r>
            <a:r>
              <a:rPr lang="en-US" sz="1600">
                <a:effectLst/>
              </a:rPr>
              <a:t>için kanıt olarak çok az değere sahip” olduğunu söyledi. ASA şunları ekledi: “Buna ek olarak, bazı tanınmış havayolları grafikte görünmüyordu, bu nedenle </a:t>
            </a:r>
            <a:r>
              <a:rPr lang="en-US" sz="1600"/>
              <a:t>dikkate alınıp alınmadıkları net </a:t>
            </a:r>
            <a:r>
              <a:rPr lang="en-US" sz="1600">
                <a:effectLst/>
              </a:rPr>
              <a:t>değildi.”</a:t>
            </a:r>
          </a:p>
          <a:p>
            <a:pPr>
              <a:lnSpc>
                <a:spcPct val="110000"/>
              </a:lnSpc>
              <a:spcAft>
                <a:spcPts val="600"/>
              </a:spcAft>
            </a:pPr>
            <a:r>
              <a:rPr lang="en-US" sz="1600"/>
              <a:t>H</a:t>
            </a:r>
            <a:r>
              <a:rPr lang="en-US" sz="1600">
                <a:effectLst/>
              </a:rPr>
              <a:t>avayolu şirketinin çevresel iddialarını kanıtlayamadı.</a:t>
            </a:r>
          </a:p>
        </p:txBody>
      </p:sp>
      <p:pic>
        <p:nvPicPr>
          <p:cNvPr id="5" name="Resim 4" descr="taşımak, nakletmek, Hava yolculuğu, ekran görüntüsü, yolcu uçağı içeren bir resim&#10;&#10;Açıklama otomatik olarak oluşturuldu">
            <a:extLst>
              <a:ext uri="{FF2B5EF4-FFF2-40B4-BE49-F238E27FC236}">
                <a16:creationId xmlns:a16="http://schemas.microsoft.com/office/drawing/2014/main" id="{F96EA718-7A56-174C-9083-0D72ADD604D1}"/>
              </a:ext>
            </a:extLst>
          </p:cNvPr>
          <p:cNvPicPr>
            <a:picLocks noChangeAspect="1"/>
          </p:cNvPicPr>
          <p:nvPr/>
        </p:nvPicPr>
        <p:blipFill>
          <a:blip r:embed="rId2"/>
          <a:stretch>
            <a:fillRect/>
          </a:stretch>
        </p:blipFill>
        <p:spPr>
          <a:xfrm>
            <a:off x="1613176" y="3428979"/>
            <a:ext cx="3425299" cy="2628917"/>
          </a:xfrm>
          <a:prstGeom prst="rect">
            <a:avLst/>
          </a:prstGeom>
        </p:spPr>
      </p:pic>
      <p:pic>
        <p:nvPicPr>
          <p:cNvPr id="6" name="Resim 5" descr="metin, Hava yolculuğu, hava taşıtı, dış mekan içeren bir resim&#10;&#10;Açıklama otomatik olarak oluşturuldu">
            <a:extLst>
              <a:ext uri="{FF2B5EF4-FFF2-40B4-BE49-F238E27FC236}">
                <a16:creationId xmlns:a16="http://schemas.microsoft.com/office/drawing/2014/main" id="{466C00E7-C433-D745-A301-186762B078F3}"/>
              </a:ext>
            </a:extLst>
          </p:cNvPr>
          <p:cNvPicPr>
            <a:picLocks noChangeAspect="1"/>
          </p:cNvPicPr>
          <p:nvPr/>
        </p:nvPicPr>
        <p:blipFill>
          <a:blip r:embed="rId3"/>
          <a:stretch>
            <a:fillRect/>
          </a:stretch>
        </p:blipFill>
        <p:spPr>
          <a:xfrm>
            <a:off x="6164818" y="3429000"/>
            <a:ext cx="4572027" cy="2628916"/>
          </a:xfrm>
          <a:prstGeom prst="rect">
            <a:avLst/>
          </a:prstGeom>
        </p:spPr>
      </p:pic>
      <p:cxnSp>
        <p:nvCxnSpPr>
          <p:cNvPr id="17" name="Straight Connector 16">
            <a:extLst>
              <a:ext uri="{FF2B5EF4-FFF2-40B4-BE49-F238E27FC236}">
                <a16:creationId xmlns:a16="http://schemas.microsoft.com/office/drawing/2014/main" id="{7517EBED-CD23-46F7-9944-921247CA8A4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309695"/>
            <a:ext cx="1090506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51379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74DE652E-47EF-5D4C-BBDE-A570F552F19B}"/>
              </a:ext>
            </a:extLst>
          </p:cNvPr>
          <p:cNvSpPr>
            <a:spLocks noGrp="1"/>
          </p:cNvSpPr>
          <p:nvPr>
            <p:ph type="title"/>
          </p:nvPr>
        </p:nvSpPr>
        <p:spPr>
          <a:xfrm>
            <a:off x="548641" y="952500"/>
            <a:ext cx="5547360" cy="1673254"/>
          </a:xfrm>
        </p:spPr>
        <p:txBody>
          <a:bodyPr>
            <a:normAutofit/>
          </a:bodyPr>
          <a:lstStyle/>
          <a:p>
            <a:pPr algn="ctr"/>
            <a:r>
              <a:rPr lang="tr-TR" sz="4400" dirty="0">
                <a:solidFill>
                  <a:schemeClr val="accent6">
                    <a:lumMod val="75000"/>
                  </a:schemeClr>
                </a:solidFill>
              </a:rPr>
              <a:t>Yeşil Aklama Nasıl Zarar Verir?</a:t>
            </a:r>
          </a:p>
        </p:txBody>
      </p:sp>
      <p:pic>
        <p:nvPicPr>
          <p:cNvPr id="4" name="Resim 3" descr="metin, grafik tasarım, çizgi film, grafik içeren bir resim&#10;&#10;Açıklama otomatik olarak oluşturuldu">
            <a:extLst>
              <a:ext uri="{FF2B5EF4-FFF2-40B4-BE49-F238E27FC236}">
                <a16:creationId xmlns:a16="http://schemas.microsoft.com/office/drawing/2014/main" id="{60D6D3E4-A91D-1640-8A66-1E162162EF62}"/>
              </a:ext>
            </a:extLst>
          </p:cNvPr>
          <p:cNvPicPr>
            <a:picLocks noChangeAspect="1"/>
          </p:cNvPicPr>
          <p:nvPr/>
        </p:nvPicPr>
        <p:blipFill rotWithShape="1">
          <a:blip r:embed="rId3"/>
          <a:srcRect r="3517" b="-1"/>
          <a:stretch/>
        </p:blipFill>
        <p:spPr>
          <a:xfrm>
            <a:off x="647700" y="2895600"/>
            <a:ext cx="5448300" cy="3162300"/>
          </a:xfrm>
          <a:prstGeom prst="rect">
            <a:avLst/>
          </a:prstGeom>
        </p:spPr>
      </p:pic>
      <p:sp>
        <p:nvSpPr>
          <p:cNvPr id="3" name="İçerik Yer Tutucusu 2">
            <a:extLst>
              <a:ext uri="{FF2B5EF4-FFF2-40B4-BE49-F238E27FC236}">
                <a16:creationId xmlns:a16="http://schemas.microsoft.com/office/drawing/2014/main" id="{7A00CD42-AB3F-D148-BDAC-DDE2B3F98B65}"/>
              </a:ext>
            </a:extLst>
          </p:cNvPr>
          <p:cNvSpPr>
            <a:spLocks noGrp="1"/>
          </p:cNvSpPr>
          <p:nvPr>
            <p:ph idx="1"/>
          </p:nvPr>
        </p:nvSpPr>
        <p:spPr>
          <a:xfrm>
            <a:off x="6345382" y="952500"/>
            <a:ext cx="5180151" cy="5105400"/>
          </a:xfrm>
        </p:spPr>
        <p:txBody>
          <a:bodyPr>
            <a:noAutofit/>
          </a:bodyPr>
          <a:lstStyle/>
          <a:p>
            <a:pPr algn="ctr">
              <a:lnSpc>
                <a:spcPct val="110000"/>
              </a:lnSpc>
            </a:pPr>
            <a:r>
              <a:rPr lang="tr-TR" b="1" dirty="0"/>
              <a:t>Paydaşlara karşı kurumsal hesap verebilirliği ve çevresel girişimlerin güvenilirliğini zayıflatır (</a:t>
            </a:r>
            <a:r>
              <a:rPr lang="tr-TR" b="1" dirty="0" err="1"/>
              <a:t>Testa</a:t>
            </a:r>
            <a:r>
              <a:rPr lang="tr-TR" b="1" dirty="0"/>
              <a:t> </a:t>
            </a:r>
            <a:r>
              <a:rPr lang="tr-TR" b="1" dirty="0" err="1"/>
              <a:t>vd</a:t>
            </a:r>
            <a:r>
              <a:rPr lang="tr-TR" b="1" dirty="0"/>
              <a:t> 2015). </a:t>
            </a:r>
          </a:p>
          <a:p>
            <a:pPr algn="ctr">
              <a:lnSpc>
                <a:spcPct val="110000"/>
              </a:lnSpc>
            </a:pPr>
            <a:r>
              <a:rPr lang="tr-TR" b="1" dirty="0"/>
              <a:t>Piyasa aktörlerini yanlış yönlendirerek sürdürülebilirlik için çaba sarf eden şirketlere gereken avantajın sağlanamaması sonucunu doğurur ve daha az yeşil bir ekonomiye yol açar (EU, 2022).</a:t>
            </a:r>
          </a:p>
          <a:p>
            <a:pPr algn="ctr">
              <a:lnSpc>
                <a:spcPct val="110000"/>
              </a:lnSpc>
            </a:pPr>
            <a:r>
              <a:rPr lang="tr-TR" b="1" dirty="0"/>
              <a:t>Yatırımcıları yatırım varlıklarının gerçek riskleri, ödülleri ve fiyatlandırması konusunda yanıltır (US, 2022).</a:t>
            </a:r>
          </a:p>
          <a:p>
            <a:pPr algn="ctr">
              <a:lnSpc>
                <a:spcPct val="110000"/>
              </a:lnSpc>
            </a:pPr>
            <a:r>
              <a:rPr lang="tr-TR" b="1" dirty="0"/>
              <a:t>Tüketicileri yanıltır ve tüm şirketlerin ürünlerine olan güveni sarsar (FCA, 2022). </a:t>
            </a:r>
          </a:p>
        </p:txBody>
      </p:sp>
    </p:spTree>
    <p:extLst>
      <p:ext uri="{BB962C8B-B14F-4D97-AF65-F5344CB8AC3E}">
        <p14:creationId xmlns:p14="http://schemas.microsoft.com/office/powerpoint/2010/main" val="16685650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74DE652E-47EF-5D4C-BBDE-A570F552F19B}"/>
              </a:ext>
            </a:extLst>
          </p:cNvPr>
          <p:cNvSpPr>
            <a:spLocks noGrp="1"/>
          </p:cNvSpPr>
          <p:nvPr>
            <p:ph type="title"/>
          </p:nvPr>
        </p:nvSpPr>
        <p:spPr>
          <a:xfrm>
            <a:off x="548641" y="952500"/>
            <a:ext cx="5547360" cy="1673254"/>
          </a:xfrm>
        </p:spPr>
        <p:txBody>
          <a:bodyPr>
            <a:normAutofit/>
          </a:bodyPr>
          <a:lstStyle/>
          <a:p>
            <a:pPr algn="ctr"/>
            <a:r>
              <a:rPr lang="tr-TR" sz="4400" dirty="0">
                <a:solidFill>
                  <a:schemeClr val="accent6">
                    <a:lumMod val="75000"/>
                  </a:schemeClr>
                </a:solidFill>
              </a:rPr>
              <a:t>Yeşil Aklama Nasıl Zarar Verir?</a:t>
            </a:r>
          </a:p>
        </p:txBody>
      </p:sp>
      <p:pic>
        <p:nvPicPr>
          <p:cNvPr id="4098" name="Picture 2" descr="Corporate greenwashing can lead to employee retention issues | News &amp; Events">
            <a:extLst>
              <a:ext uri="{FF2B5EF4-FFF2-40B4-BE49-F238E27FC236}">
                <a16:creationId xmlns:a16="http://schemas.microsoft.com/office/drawing/2014/main" id="{06716F35-4BC0-1F44-9E8F-B29CDB50118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285" r="3968" b="-2"/>
          <a:stretch/>
        </p:blipFill>
        <p:spPr bwMode="auto">
          <a:xfrm>
            <a:off x="647700" y="2895600"/>
            <a:ext cx="5448300" cy="3162300"/>
          </a:xfrm>
          <a:prstGeom prst="rect">
            <a:avLst/>
          </a:prstGeom>
          <a:noFill/>
          <a:extLst>
            <a:ext uri="{909E8E84-426E-40DD-AFC4-6F175D3DCCD1}">
              <a14:hiddenFill xmlns:a14="http://schemas.microsoft.com/office/drawing/2010/main">
                <a:solidFill>
                  <a:srgbClr val="FFFFFF"/>
                </a:solidFill>
              </a14:hiddenFill>
            </a:ext>
          </a:extLst>
        </p:spPr>
      </p:pic>
      <p:sp>
        <p:nvSpPr>
          <p:cNvPr id="3" name="İçerik Yer Tutucusu 2">
            <a:extLst>
              <a:ext uri="{FF2B5EF4-FFF2-40B4-BE49-F238E27FC236}">
                <a16:creationId xmlns:a16="http://schemas.microsoft.com/office/drawing/2014/main" id="{7A00CD42-AB3F-D148-BDAC-DDE2B3F98B65}"/>
              </a:ext>
            </a:extLst>
          </p:cNvPr>
          <p:cNvSpPr>
            <a:spLocks noGrp="1"/>
          </p:cNvSpPr>
          <p:nvPr>
            <p:ph idx="1"/>
          </p:nvPr>
        </p:nvSpPr>
        <p:spPr>
          <a:xfrm>
            <a:off x="6383868" y="952500"/>
            <a:ext cx="5141666" cy="5105400"/>
          </a:xfrm>
        </p:spPr>
        <p:txBody>
          <a:bodyPr>
            <a:noAutofit/>
          </a:bodyPr>
          <a:lstStyle/>
          <a:p>
            <a:pPr algn="just">
              <a:lnSpc>
                <a:spcPct val="110000"/>
              </a:lnSpc>
            </a:pPr>
            <a:r>
              <a:rPr lang="tr-TR" b="1" dirty="0">
                <a:latin typeface="Times New Roman" panose="02020603050405020304" pitchFamily="18" charset="0"/>
                <a:cs typeface="Times New Roman" panose="02020603050405020304" pitchFamily="18" charset="0"/>
              </a:rPr>
              <a:t>Sürdürülebilirlik raporlarının doğruluğu, güvenilirliği ve şeffaflığı için bir tehdit oluşturmaktadır, çünkü yeşil yıkamanın temelinde bir şirketin sürdürülebilirlik performansıyla ilgili olarak paydaşlarına açıklamayı (ve sinyal vermeyi) seçtiği açıklamaları ile bu faktörlerle ilgili eylemleri arasındaki fark yatmaktadır. </a:t>
            </a:r>
          </a:p>
          <a:p>
            <a:pPr algn="just">
              <a:lnSpc>
                <a:spcPct val="110000"/>
              </a:lnSpc>
            </a:pPr>
            <a:r>
              <a:rPr lang="tr-TR" b="1" dirty="0" err="1">
                <a:latin typeface="Times New Roman" panose="02020603050405020304" pitchFamily="18" charset="0"/>
                <a:cs typeface="Times New Roman" panose="02020603050405020304" pitchFamily="18" charset="0"/>
              </a:rPr>
              <a:t>Steiner</a:t>
            </a:r>
            <a:r>
              <a:rPr lang="tr-TR" b="1" dirty="0">
                <a:latin typeface="Times New Roman" panose="02020603050405020304" pitchFamily="18" charset="0"/>
                <a:cs typeface="Times New Roman" panose="02020603050405020304" pitchFamily="18" charset="0"/>
              </a:rPr>
              <a:t> vd. (2018) e göre yeşil aklama "şirketin gerçek ile açıklanan sürdürülebilirlik performansı arasındaki uyumsuzluk" tur. Yatırımcılar, tüketiciler ve diğer piyasa aktörleri de dahil olmak üzere çok sayıda paydaşın çıkarlarına zarar vermektedir.</a:t>
            </a:r>
          </a:p>
        </p:txBody>
      </p:sp>
    </p:spTree>
    <p:extLst>
      <p:ext uri="{BB962C8B-B14F-4D97-AF65-F5344CB8AC3E}">
        <p14:creationId xmlns:p14="http://schemas.microsoft.com/office/powerpoint/2010/main" val="12861885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F7844928-8778-0A40-8D07-F4407450401D}"/>
              </a:ext>
            </a:extLst>
          </p:cNvPr>
          <p:cNvSpPr>
            <a:spLocks noGrp="1"/>
          </p:cNvSpPr>
          <p:nvPr>
            <p:ph type="title"/>
          </p:nvPr>
        </p:nvSpPr>
        <p:spPr>
          <a:xfrm>
            <a:off x="548640" y="952500"/>
            <a:ext cx="6195060" cy="3893582"/>
          </a:xfrm>
        </p:spPr>
        <p:txBody>
          <a:bodyPr vert="horz" lIns="91440" tIns="45720" rIns="91440" bIns="45720" rtlCol="0" anchor="t">
            <a:normAutofit/>
          </a:bodyPr>
          <a:lstStyle/>
          <a:p>
            <a:br>
              <a:rPr lang="en-US" sz="5400" dirty="0"/>
            </a:br>
            <a:endParaRPr lang="en-US" sz="5400" dirty="0"/>
          </a:p>
        </p:txBody>
      </p:sp>
      <p:pic>
        <p:nvPicPr>
          <p:cNvPr id="7170" name="Picture 2" descr="Growing CO2 Levels Despite Heightened Attention. The dramatic increase in corporate reporting on social and environmental performance hasn’t curbed carbon emissions.&#10;Two line graphs are presented. One shows sharp growth in the number of companies filing corporate social responsibility reports that conform to Global Reporting Initiative standards: 11 companies filed reports in 1999, whereas 4,347 companies did so in 2016. The second graph shows a steady rise in carbon emissions over the same period—from about 24.7 billion tons in 1999 to almost 35.8 billion tons in 2016. Sources: Global Reporting Initiative and Worldometer.">
            <a:extLst>
              <a:ext uri="{FF2B5EF4-FFF2-40B4-BE49-F238E27FC236}">
                <a16:creationId xmlns:a16="http://schemas.microsoft.com/office/drawing/2014/main" id="{B6016B2D-0E82-2A43-8239-88956C6A22C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574473" y="443349"/>
            <a:ext cx="5015345" cy="60682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12319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3297213-B630-4CFA-8FE1-099659C5DB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318963AA-164C-9FA7-479D-3FB48AE9E6E8}"/>
              </a:ext>
            </a:extLst>
          </p:cNvPr>
          <p:cNvPicPr>
            <a:picLocks noChangeAspect="1"/>
          </p:cNvPicPr>
          <p:nvPr/>
        </p:nvPicPr>
        <p:blipFill rotWithShape="1">
          <a:blip r:embed="rId2"/>
          <a:srcRect t="689" b="26496"/>
          <a:stretch/>
        </p:blipFill>
        <p:spPr>
          <a:xfrm>
            <a:off x="1" y="10"/>
            <a:ext cx="12191999" cy="6857990"/>
          </a:xfrm>
          <a:prstGeom prst="rect">
            <a:avLst/>
          </a:prstGeom>
        </p:spPr>
      </p:pic>
      <p:sp>
        <p:nvSpPr>
          <p:cNvPr id="13" name="Rectangle 12">
            <a:extLst>
              <a:ext uri="{FF2B5EF4-FFF2-40B4-BE49-F238E27FC236}">
                <a16:creationId xmlns:a16="http://schemas.microsoft.com/office/drawing/2014/main" id="{13F26D5C-77E9-4A8D-95F0-1635BAD126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7781" y="-257784"/>
            <a:ext cx="6857999" cy="7373570"/>
          </a:xfrm>
          <a:prstGeom prst="rect">
            <a:avLst/>
          </a:prstGeom>
          <a:gradFill flip="none" rotWithShape="1">
            <a:gsLst>
              <a:gs pos="3000">
                <a:srgbClr val="000000">
                  <a:alpha val="0"/>
                </a:srgbClr>
              </a:gs>
              <a:gs pos="73000">
                <a:srgbClr val="000000">
                  <a:alpha val="48000"/>
                </a:srgbClr>
              </a:gs>
              <a:gs pos="100000">
                <a:srgbClr val="000000">
                  <a:alpha val="58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5AF01965-037B-7647-B404-685821E5E2FC}"/>
              </a:ext>
            </a:extLst>
          </p:cNvPr>
          <p:cNvSpPr>
            <a:spLocks noGrp="1"/>
          </p:cNvSpPr>
          <p:nvPr>
            <p:ph type="ctrTitle"/>
          </p:nvPr>
        </p:nvSpPr>
        <p:spPr>
          <a:xfrm>
            <a:off x="548640" y="3928770"/>
            <a:ext cx="5127674" cy="2129129"/>
          </a:xfrm>
        </p:spPr>
        <p:txBody>
          <a:bodyPr anchor="b">
            <a:normAutofit/>
          </a:bodyPr>
          <a:lstStyle/>
          <a:p>
            <a:r>
              <a:rPr lang="tr-TR" sz="5400" dirty="0">
                <a:solidFill>
                  <a:srgbClr val="FFFFFF"/>
                </a:solidFill>
              </a:rPr>
              <a:t>Yeşil Aklama </a:t>
            </a:r>
            <a:br>
              <a:rPr lang="tr-TR" sz="5400" dirty="0">
                <a:solidFill>
                  <a:srgbClr val="FFFFFF"/>
                </a:solidFill>
              </a:rPr>
            </a:br>
            <a:r>
              <a:rPr lang="tr-TR" sz="5400" dirty="0">
                <a:solidFill>
                  <a:srgbClr val="FFFFFF"/>
                </a:solidFill>
              </a:rPr>
              <a:t>Artıyor mu?</a:t>
            </a:r>
          </a:p>
        </p:txBody>
      </p:sp>
      <p:sp>
        <p:nvSpPr>
          <p:cNvPr id="3" name="Alt Başlık 2">
            <a:extLst>
              <a:ext uri="{FF2B5EF4-FFF2-40B4-BE49-F238E27FC236}">
                <a16:creationId xmlns:a16="http://schemas.microsoft.com/office/drawing/2014/main" id="{19716F41-F1F8-E244-9CBD-34C70D35805C}"/>
              </a:ext>
            </a:extLst>
          </p:cNvPr>
          <p:cNvSpPr>
            <a:spLocks noGrp="1"/>
          </p:cNvSpPr>
          <p:nvPr>
            <p:ph type="subTitle" idx="1"/>
          </p:nvPr>
        </p:nvSpPr>
        <p:spPr>
          <a:xfrm>
            <a:off x="567185" y="952505"/>
            <a:ext cx="8909323" cy="3416293"/>
          </a:xfrm>
        </p:spPr>
        <p:txBody>
          <a:bodyPr anchor="t">
            <a:noAutofit/>
          </a:bodyPr>
          <a:lstStyle/>
          <a:p>
            <a:pPr>
              <a:lnSpc>
                <a:spcPct val="110000"/>
              </a:lnSpc>
            </a:pPr>
            <a:r>
              <a:rPr lang="tr-TR" dirty="0">
                <a:solidFill>
                  <a:srgbClr val="FFFFFF"/>
                </a:solidFill>
              </a:rPr>
              <a:t>İsviçre merkezli </a:t>
            </a:r>
            <a:r>
              <a:rPr lang="tr-TR" dirty="0" err="1">
                <a:solidFill>
                  <a:srgbClr val="FFFFFF"/>
                </a:solidFill>
              </a:rPr>
              <a:t>RepRisk</a:t>
            </a:r>
            <a:r>
              <a:rPr lang="tr-TR" dirty="0">
                <a:solidFill>
                  <a:srgbClr val="FFFFFF"/>
                </a:solidFill>
              </a:rPr>
              <a:t>, ESG ve iş davranış riskleri konusunda dünyanın en büyük ve en kapsamlı durum tespiti </a:t>
            </a:r>
            <a:r>
              <a:rPr lang="tr-TR" dirty="0" err="1">
                <a:solidFill>
                  <a:srgbClr val="FFFFFF"/>
                </a:solidFill>
              </a:rPr>
              <a:t>veritabanını</a:t>
            </a:r>
            <a:r>
              <a:rPr lang="tr-TR" dirty="0">
                <a:solidFill>
                  <a:srgbClr val="FFFFFF"/>
                </a:solidFill>
              </a:rPr>
              <a:t> tuttuğunu iddia ediyor. Mayıs 2023'te Avrupa Bankacılık Otoritesi, bankacılık sektöründeki yanıltıcı iletişimi kategorize etmek ve AB'deki artışını ölçmek için </a:t>
            </a:r>
            <a:r>
              <a:rPr lang="tr-TR" dirty="0" err="1">
                <a:solidFill>
                  <a:srgbClr val="FFFFFF"/>
                </a:solidFill>
              </a:rPr>
              <a:t>RepRisk'in</a:t>
            </a:r>
            <a:r>
              <a:rPr lang="tr-TR" dirty="0">
                <a:solidFill>
                  <a:srgbClr val="FFFFFF"/>
                </a:solidFill>
              </a:rPr>
              <a:t> yeşil aklama verilerini kullandı.</a:t>
            </a:r>
          </a:p>
          <a:p>
            <a:pPr>
              <a:lnSpc>
                <a:spcPct val="110000"/>
              </a:lnSpc>
            </a:pPr>
            <a:r>
              <a:rPr lang="tr-TR" dirty="0">
                <a:solidFill>
                  <a:srgbClr val="FFFFFF"/>
                </a:solidFill>
              </a:rPr>
              <a:t>Anket, bankacılık ve finans sektöründe iklimle ilgili yeşil aklama vakalarının sayısında bir önceki seneye göre  </a:t>
            </a:r>
            <a:r>
              <a:rPr lang="tr-TR" sz="2800" b="1" u="sng" dirty="0">
                <a:solidFill>
                  <a:schemeClr val="bg1"/>
                </a:solidFill>
              </a:rPr>
              <a:t>%70'lik bir artış olduğunu </a:t>
            </a:r>
            <a:r>
              <a:rPr lang="tr-TR" dirty="0">
                <a:solidFill>
                  <a:srgbClr val="FFFFFF"/>
                </a:solidFill>
              </a:rPr>
              <a:t>ortaya koymuştur. Yeşil aklama ile bağlantılı halka açık şirketlerin yüzde otuz biri aynı zamanda sürdürülebilirlik ile ilgili yanıltıcı iddialarla da ilişkilendirilmiştir.</a:t>
            </a:r>
          </a:p>
        </p:txBody>
      </p:sp>
      <p:cxnSp>
        <p:nvCxnSpPr>
          <p:cNvPr id="15" name="Straight Connector 14">
            <a:extLst>
              <a:ext uri="{FF2B5EF4-FFF2-40B4-BE49-F238E27FC236}">
                <a16:creationId xmlns:a16="http://schemas.microsoft.com/office/drawing/2014/main" id="{0632DC5A-0728-490F-8655-6B43778270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78719"/>
            <a:ext cx="10905066" cy="0"/>
          </a:xfrm>
          <a:prstGeom prst="line">
            <a:avLst/>
          </a:prstGeom>
          <a:ln w="381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8BB1F6D-CF9C-422D-9324-C46415BB9D7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309695"/>
            <a:ext cx="10905066" cy="0"/>
          </a:xfrm>
          <a:prstGeom prst="line">
            <a:avLst/>
          </a:prstGeom>
          <a:ln w="6350">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27241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3" name="Straight Connector 22">
            <a:extLst>
              <a:ext uri="{FF2B5EF4-FFF2-40B4-BE49-F238E27FC236}">
                <a16:creationId xmlns:a16="http://schemas.microsoft.com/office/drawing/2014/main" id="{462919E4-C488-4107-9EF1-66152F84800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78719"/>
            <a:ext cx="1090506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F79732-4088-424C-A653-4534E438944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309695"/>
            <a:ext cx="1090506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27" name="Rectangle 26">
            <a:extLst>
              <a:ext uri="{FF2B5EF4-FFF2-40B4-BE49-F238E27FC236}">
                <a16:creationId xmlns:a16="http://schemas.microsoft.com/office/drawing/2014/main" id="{C3297213-B630-4CFA-8FE1-099659C5DB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Büyüyen bitki">
            <a:extLst>
              <a:ext uri="{FF2B5EF4-FFF2-40B4-BE49-F238E27FC236}">
                <a16:creationId xmlns:a16="http://schemas.microsoft.com/office/drawing/2014/main" id="{B459F358-7D7B-C71C-F122-A50FEA6295FF}"/>
              </a:ext>
            </a:extLst>
          </p:cNvPr>
          <p:cNvPicPr>
            <a:picLocks noChangeAspect="1"/>
          </p:cNvPicPr>
          <p:nvPr/>
        </p:nvPicPr>
        <p:blipFill rotWithShape="1">
          <a:blip r:embed="rId2"/>
          <a:srcRect t="15730"/>
          <a:stretch/>
        </p:blipFill>
        <p:spPr>
          <a:xfrm>
            <a:off x="20" y="1"/>
            <a:ext cx="12191979" cy="6858000"/>
          </a:xfrm>
          <a:prstGeom prst="rect">
            <a:avLst/>
          </a:prstGeom>
        </p:spPr>
      </p:pic>
      <p:sp>
        <p:nvSpPr>
          <p:cNvPr id="29" name="Rectangle 28">
            <a:extLst>
              <a:ext uri="{FF2B5EF4-FFF2-40B4-BE49-F238E27FC236}">
                <a16:creationId xmlns:a16="http://schemas.microsoft.com/office/drawing/2014/main" id="{13F26D5C-77E9-4A8D-95F0-1635BAD126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7781" y="-257784"/>
            <a:ext cx="6857999" cy="7373570"/>
          </a:xfrm>
          <a:prstGeom prst="rect">
            <a:avLst/>
          </a:prstGeom>
          <a:gradFill flip="none" rotWithShape="1">
            <a:gsLst>
              <a:gs pos="3000">
                <a:srgbClr val="000000">
                  <a:alpha val="0"/>
                </a:srgbClr>
              </a:gs>
              <a:gs pos="73000">
                <a:srgbClr val="000000">
                  <a:alpha val="48000"/>
                </a:srgbClr>
              </a:gs>
              <a:gs pos="100000">
                <a:srgbClr val="000000">
                  <a:alpha val="58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0209731A-CE25-E140-A19A-534EA76BEC85}"/>
              </a:ext>
            </a:extLst>
          </p:cNvPr>
          <p:cNvSpPr>
            <a:spLocks noGrp="1"/>
          </p:cNvSpPr>
          <p:nvPr>
            <p:ph type="title"/>
          </p:nvPr>
        </p:nvSpPr>
        <p:spPr>
          <a:xfrm>
            <a:off x="548640" y="952500"/>
            <a:ext cx="6669578" cy="3641784"/>
          </a:xfrm>
        </p:spPr>
        <p:txBody>
          <a:bodyPr vert="horz" lIns="91440" tIns="45720" rIns="91440" bIns="45720" rtlCol="0" anchor="t">
            <a:normAutofit/>
          </a:bodyPr>
          <a:lstStyle/>
          <a:p>
            <a:r>
              <a:rPr lang="en-US" sz="4400" dirty="0" err="1">
                <a:solidFill>
                  <a:srgbClr val="FFFFFF"/>
                </a:solidFill>
              </a:rPr>
              <a:t>Yeşil</a:t>
            </a:r>
            <a:r>
              <a:rPr lang="en-US" sz="4400" dirty="0">
                <a:solidFill>
                  <a:srgbClr val="FFFFFF"/>
                </a:solidFill>
              </a:rPr>
              <a:t> </a:t>
            </a:r>
            <a:r>
              <a:rPr lang="en-US" sz="4400" dirty="0" err="1">
                <a:solidFill>
                  <a:srgbClr val="FFFFFF"/>
                </a:solidFill>
              </a:rPr>
              <a:t>Aklama</a:t>
            </a:r>
            <a:r>
              <a:rPr lang="en-US" sz="4400" dirty="0">
                <a:solidFill>
                  <a:srgbClr val="FFFFFF"/>
                </a:solidFill>
              </a:rPr>
              <a:t> </a:t>
            </a:r>
            <a:br>
              <a:rPr lang="en-US" sz="4400" dirty="0">
                <a:solidFill>
                  <a:srgbClr val="FFFFFF"/>
                </a:solidFill>
              </a:rPr>
            </a:br>
            <a:r>
              <a:rPr lang="en-US" sz="4400" dirty="0" err="1">
                <a:solidFill>
                  <a:srgbClr val="FFFFFF"/>
                </a:solidFill>
              </a:rPr>
              <a:t>Nasıl</a:t>
            </a:r>
            <a:r>
              <a:rPr lang="en-US" sz="4400" dirty="0">
                <a:solidFill>
                  <a:srgbClr val="FFFFFF"/>
                </a:solidFill>
              </a:rPr>
              <a:t> </a:t>
            </a:r>
            <a:r>
              <a:rPr lang="en-US" sz="4400" dirty="0" err="1">
                <a:solidFill>
                  <a:srgbClr val="FFFFFF"/>
                </a:solidFill>
              </a:rPr>
              <a:t>Azalır</a:t>
            </a:r>
            <a:r>
              <a:rPr lang="en-US" sz="4400" dirty="0">
                <a:solidFill>
                  <a:srgbClr val="FFFFFF"/>
                </a:solidFill>
              </a:rPr>
              <a:t>?</a:t>
            </a:r>
            <a:br>
              <a:rPr lang="en-US" sz="4400" dirty="0">
                <a:solidFill>
                  <a:srgbClr val="FFFFFF"/>
                </a:solidFill>
              </a:rPr>
            </a:br>
            <a:br>
              <a:rPr lang="en-US" sz="4400" dirty="0">
                <a:solidFill>
                  <a:srgbClr val="FFFFFF"/>
                </a:solidFill>
              </a:rPr>
            </a:br>
            <a:r>
              <a:rPr lang="en-US" sz="4400" dirty="0" err="1">
                <a:solidFill>
                  <a:srgbClr val="FFFFFF"/>
                </a:solidFill>
              </a:rPr>
              <a:t>Muhasebe</a:t>
            </a:r>
            <a:r>
              <a:rPr lang="en-US" sz="4400" dirty="0">
                <a:solidFill>
                  <a:srgbClr val="FFFFFF"/>
                </a:solidFill>
              </a:rPr>
              <a:t> </a:t>
            </a:r>
            <a:r>
              <a:rPr lang="en-US" sz="4400" dirty="0" err="1">
                <a:solidFill>
                  <a:srgbClr val="FFFFFF"/>
                </a:solidFill>
              </a:rPr>
              <a:t>ve</a:t>
            </a:r>
            <a:r>
              <a:rPr lang="en-US" sz="4400" dirty="0">
                <a:solidFill>
                  <a:srgbClr val="FFFFFF"/>
                </a:solidFill>
              </a:rPr>
              <a:t> </a:t>
            </a:r>
            <a:r>
              <a:rPr lang="en-US" sz="4400" dirty="0" err="1">
                <a:solidFill>
                  <a:srgbClr val="FFFFFF"/>
                </a:solidFill>
              </a:rPr>
              <a:t>Pazarlama</a:t>
            </a:r>
            <a:r>
              <a:rPr lang="en-US" sz="4400" dirty="0">
                <a:solidFill>
                  <a:srgbClr val="FFFFFF"/>
                </a:solidFill>
              </a:rPr>
              <a:t> </a:t>
            </a:r>
            <a:r>
              <a:rPr lang="en-US" sz="4400" dirty="0" err="1">
                <a:solidFill>
                  <a:srgbClr val="FFFFFF"/>
                </a:solidFill>
              </a:rPr>
              <a:t>Literatürü</a:t>
            </a:r>
            <a:r>
              <a:rPr lang="en-US" sz="4400" dirty="0">
                <a:solidFill>
                  <a:srgbClr val="FFFFFF"/>
                </a:solidFill>
              </a:rPr>
              <a:t> </a:t>
            </a:r>
            <a:r>
              <a:rPr lang="en-US" sz="4400" dirty="0" err="1">
                <a:solidFill>
                  <a:srgbClr val="FFFFFF"/>
                </a:solidFill>
              </a:rPr>
              <a:t>önce</a:t>
            </a:r>
            <a:r>
              <a:rPr lang="en-US" sz="4400" dirty="0">
                <a:solidFill>
                  <a:srgbClr val="FFFFFF"/>
                </a:solidFill>
              </a:rPr>
              <a:t> </a:t>
            </a:r>
            <a:r>
              <a:rPr lang="en-US" sz="4400" dirty="0" err="1">
                <a:solidFill>
                  <a:srgbClr val="FFFFFF"/>
                </a:solidFill>
              </a:rPr>
              <a:t>ölçme</a:t>
            </a:r>
            <a:r>
              <a:rPr lang="en-US" sz="4400" dirty="0">
                <a:solidFill>
                  <a:srgbClr val="FFFFFF"/>
                </a:solidFill>
              </a:rPr>
              <a:t> </a:t>
            </a:r>
            <a:r>
              <a:rPr lang="en-US" sz="4400" dirty="0" err="1">
                <a:solidFill>
                  <a:srgbClr val="FFFFFF"/>
                </a:solidFill>
              </a:rPr>
              <a:t>üzerine</a:t>
            </a:r>
            <a:r>
              <a:rPr lang="en-US" sz="4400" dirty="0">
                <a:solidFill>
                  <a:srgbClr val="FFFFFF"/>
                </a:solidFill>
              </a:rPr>
              <a:t> </a:t>
            </a:r>
            <a:r>
              <a:rPr lang="en-US" sz="4400" dirty="0" err="1">
                <a:solidFill>
                  <a:srgbClr val="FFFFFF"/>
                </a:solidFill>
              </a:rPr>
              <a:t>çalışıyor</a:t>
            </a:r>
            <a:r>
              <a:rPr lang="en-US" sz="4400" dirty="0">
                <a:solidFill>
                  <a:srgbClr val="FFFFFF"/>
                </a:solidFill>
              </a:rPr>
              <a:t>…</a:t>
            </a:r>
          </a:p>
        </p:txBody>
      </p:sp>
      <p:cxnSp>
        <p:nvCxnSpPr>
          <p:cNvPr id="31" name="Straight Connector 30">
            <a:extLst>
              <a:ext uri="{FF2B5EF4-FFF2-40B4-BE49-F238E27FC236}">
                <a16:creationId xmlns:a16="http://schemas.microsoft.com/office/drawing/2014/main" id="{0632DC5A-0728-490F-8655-6B43778270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78719"/>
            <a:ext cx="10905066" cy="0"/>
          </a:xfrm>
          <a:prstGeom prst="line">
            <a:avLst/>
          </a:prstGeom>
          <a:ln w="381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8BB1F6D-CF9C-422D-9324-C46415BB9D7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309695"/>
            <a:ext cx="10905066" cy="0"/>
          </a:xfrm>
          <a:prstGeom prst="line">
            <a:avLst/>
          </a:prstGeom>
          <a:ln w="6350">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51700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DC005C3-911D-F149-BD81-087DFD8EC244}"/>
              </a:ext>
            </a:extLst>
          </p:cNvPr>
          <p:cNvSpPr>
            <a:spLocks noGrp="1"/>
          </p:cNvSpPr>
          <p:nvPr>
            <p:ph type="title"/>
          </p:nvPr>
        </p:nvSpPr>
        <p:spPr/>
        <p:txBody>
          <a:bodyPr/>
          <a:lstStyle/>
          <a:p>
            <a:r>
              <a:rPr lang="tr-TR" dirty="0"/>
              <a:t>Forbes, P. (2023)</a:t>
            </a:r>
          </a:p>
        </p:txBody>
      </p:sp>
      <p:sp>
        <p:nvSpPr>
          <p:cNvPr id="3" name="İçerik Yer Tutucusu 2">
            <a:extLst>
              <a:ext uri="{FF2B5EF4-FFF2-40B4-BE49-F238E27FC236}">
                <a16:creationId xmlns:a16="http://schemas.microsoft.com/office/drawing/2014/main" id="{A3E6C556-949B-F443-AA16-8DB0E521AA6F}"/>
              </a:ext>
            </a:extLst>
          </p:cNvPr>
          <p:cNvSpPr>
            <a:spLocks noGrp="1"/>
          </p:cNvSpPr>
          <p:nvPr>
            <p:ph idx="1"/>
          </p:nvPr>
        </p:nvSpPr>
        <p:spPr/>
        <p:txBody>
          <a:bodyPr>
            <a:normAutofit fontScale="92500" lnSpcReduction="20000"/>
          </a:bodyPr>
          <a:lstStyle/>
          <a:p>
            <a:pPr marL="0" indent="0">
              <a:buNone/>
            </a:pPr>
            <a:endParaRPr lang="tr-TR" dirty="0"/>
          </a:p>
          <a:p>
            <a:r>
              <a:rPr lang="tr-TR" dirty="0"/>
              <a:t>Doğal - Siyanür, arsenik ve asbest doğaldır - eser miktarları sizi öldürür.</a:t>
            </a:r>
          </a:p>
          <a:p>
            <a:r>
              <a:rPr lang="tr-TR" dirty="0"/>
              <a:t>Organik - Organik sertifikası olmadığı sürece hiçbir şey ifade etmeyen bir sözcük. </a:t>
            </a:r>
          </a:p>
          <a:p>
            <a:r>
              <a:rPr lang="tr-TR" dirty="0"/>
              <a:t>Çevre dostu - Çevre dostu olmak mı? Bu ifadenin hiçbir ağırlığı yoktur.</a:t>
            </a:r>
          </a:p>
          <a:p>
            <a:r>
              <a:rPr lang="tr-TR" dirty="0" err="1"/>
              <a:t>Eco</a:t>
            </a:r>
            <a:r>
              <a:rPr lang="tr-TR" dirty="0"/>
              <a:t> &amp; </a:t>
            </a:r>
            <a:r>
              <a:rPr lang="tr-TR" dirty="0" err="1"/>
              <a:t>Bio</a:t>
            </a:r>
            <a:r>
              <a:rPr lang="tr-TR" dirty="0"/>
              <a:t> - '</a:t>
            </a:r>
            <a:r>
              <a:rPr lang="tr-TR" dirty="0" err="1"/>
              <a:t>Eco</a:t>
            </a:r>
            <a:r>
              <a:rPr lang="tr-TR" dirty="0"/>
              <a:t>' ve '</a:t>
            </a:r>
            <a:r>
              <a:rPr lang="tr-TR" dirty="0" err="1"/>
              <a:t>Bio</a:t>
            </a:r>
            <a:r>
              <a:rPr lang="tr-TR" dirty="0"/>
              <a:t>' ürün serileri sadece bir isimden ibarettir, çevre için gerçekten daha iyi olup olmadıklarını iki kez kontrol edin.</a:t>
            </a:r>
          </a:p>
          <a:p>
            <a:r>
              <a:rPr lang="tr-TR" dirty="0"/>
              <a:t>Yeşil - Yeşile doğru uğraşmak ya da yeşil olmak, içeriği olmayan bir başka yutturmaca sözcüktür.</a:t>
            </a:r>
          </a:p>
          <a:p>
            <a:r>
              <a:rPr lang="tr-TR" dirty="0"/>
              <a:t>Sürdürülebilir – nasıl ölçülmüş?</a:t>
            </a:r>
          </a:p>
          <a:p>
            <a:r>
              <a:rPr lang="tr-TR" dirty="0"/>
              <a:t>x% biyolojik olarak parçalanabilir - Bir ürün ya bir insan ömrü boyunca tamamen biyolojik olarak parçalanabilir ya da değildir. Bunun dışındaki her şey yutturmacadır.</a:t>
            </a:r>
          </a:p>
        </p:txBody>
      </p:sp>
    </p:spTree>
    <p:extLst>
      <p:ext uri="{BB962C8B-B14F-4D97-AF65-F5344CB8AC3E}">
        <p14:creationId xmlns:p14="http://schemas.microsoft.com/office/powerpoint/2010/main" val="13129754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37011A86-DB53-41C7-94D9-9B8BF9DF1F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C5258B9E-C015-412F-9B81-E40D361E9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4" descr="Mavi gökyüzünün altında rüzgar türbinleri">
            <a:extLst>
              <a:ext uri="{FF2B5EF4-FFF2-40B4-BE49-F238E27FC236}">
                <a16:creationId xmlns:a16="http://schemas.microsoft.com/office/drawing/2014/main" id="{CF769B34-BB03-540C-0534-EB7BCEC4565C}"/>
              </a:ext>
            </a:extLst>
          </p:cNvPr>
          <p:cNvPicPr>
            <a:picLocks noChangeAspect="1"/>
          </p:cNvPicPr>
          <p:nvPr/>
        </p:nvPicPr>
        <p:blipFill rotWithShape="1">
          <a:blip r:embed="rId2">
            <a:alphaModFix amt="50000"/>
          </a:blip>
          <a:srcRect b="17279"/>
          <a:stretch/>
        </p:blipFill>
        <p:spPr>
          <a:xfrm>
            <a:off x="-1" y="1"/>
            <a:ext cx="12192000" cy="6858000"/>
          </a:xfrm>
          <a:prstGeom prst="rect">
            <a:avLst/>
          </a:prstGeom>
        </p:spPr>
      </p:pic>
      <p:sp>
        <p:nvSpPr>
          <p:cNvPr id="2" name="Başlık 1">
            <a:extLst>
              <a:ext uri="{FF2B5EF4-FFF2-40B4-BE49-F238E27FC236}">
                <a16:creationId xmlns:a16="http://schemas.microsoft.com/office/drawing/2014/main" id="{8628EB3F-E455-DC4F-B2D9-8CD854A97F04}"/>
              </a:ext>
            </a:extLst>
          </p:cNvPr>
          <p:cNvSpPr>
            <a:spLocks noGrp="1"/>
          </p:cNvSpPr>
          <p:nvPr>
            <p:ph type="title"/>
          </p:nvPr>
        </p:nvSpPr>
        <p:spPr>
          <a:xfrm>
            <a:off x="548640" y="952500"/>
            <a:ext cx="4804105" cy="1828793"/>
          </a:xfrm>
        </p:spPr>
        <p:txBody>
          <a:bodyPr>
            <a:normAutofit/>
          </a:bodyPr>
          <a:lstStyle/>
          <a:p>
            <a:pPr algn="ctr"/>
            <a:r>
              <a:rPr lang="tr-TR" sz="3300" dirty="0">
                <a:solidFill>
                  <a:srgbClr val="FFFFFF"/>
                </a:solidFill>
              </a:rPr>
              <a:t>YEŞİL AKLAMA NASIL DURDURULUR??</a:t>
            </a:r>
            <a:br>
              <a:rPr lang="tr-TR" sz="3300" dirty="0">
                <a:solidFill>
                  <a:srgbClr val="FFFFFF"/>
                </a:solidFill>
              </a:rPr>
            </a:br>
            <a:r>
              <a:rPr lang="tr-TR" sz="3300" dirty="0">
                <a:solidFill>
                  <a:srgbClr val="FFFFFF"/>
                </a:solidFill>
              </a:rPr>
              <a:t>CSRD ÇÖZÜM MÜDÜR?</a:t>
            </a:r>
          </a:p>
        </p:txBody>
      </p:sp>
      <p:cxnSp>
        <p:nvCxnSpPr>
          <p:cNvPr id="30" name="Straight Connector 29">
            <a:extLst>
              <a:ext uri="{FF2B5EF4-FFF2-40B4-BE49-F238E27FC236}">
                <a16:creationId xmlns:a16="http://schemas.microsoft.com/office/drawing/2014/main" id="{814332FE-82B3-4EC0-8568-D8763144029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7700" y="677785"/>
            <a:ext cx="10905066" cy="0"/>
          </a:xfrm>
          <a:prstGeom prst="line">
            <a:avLst/>
          </a:prstGeom>
          <a:ln w="38100">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İçerik Yer Tutucusu 2">
            <a:extLst>
              <a:ext uri="{FF2B5EF4-FFF2-40B4-BE49-F238E27FC236}">
                <a16:creationId xmlns:a16="http://schemas.microsoft.com/office/drawing/2014/main" id="{6CD788B7-A535-C543-A783-008B18069BCC}"/>
              </a:ext>
            </a:extLst>
          </p:cNvPr>
          <p:cNvSpPr>
            <a:spLocks noGrp="1"/>
          </p:cNvSpPr>
          <p:nvPr>
            <p:ph idx="1"/>
          </p:nvPr>
        </p:nvSpPr>
        <p:spPr>
          <a:xfrm>
            <a:off x="548640" y="2895600"/>
            <a:ext cx="4804104" cy="3162300"/>
          </a:xfrm>
        </p:spPr>
        <p:txBody>
          <a:bodyPr>
            <a:normAutofit/>
          </a:bodyPr>
          <a:lstStyle/>
          <a:p>
            <a:endParaRPr lang="tr-TR">
              <a:solidFill>
                <a:srgbClr val="FFFFFF"/>
              </a:solidFill>
            </a:endParaRPr>
          </a:p>
          <a:p>
            <a:r>
              <a:rPr lang="tr-TR">
                <a:solidFill>
                  <a:srgbClr val="FFFFFF"/>
                </a:solidFill>
              </a:rPr>
              <a:t>CSRD: CORPORATE SUSTAINABILITY REPORTING DIRECTIVE</a:t>
            </a:r>
          </a:p>
          <a:p>
            <a:r>
              <a:rPr lang="tr-TR">
                <a:solidFill>
                  <a:srgbClr val="FFFFFF"/>
                </a:solidFill>
              </a:rPr>
              <a:t>AVRUPA BİRLİĞİ KURUMSAL SÜRDÜRÜLEBİLİRLİK RAPORLAMASI DİREKTİFİ</a:t>
            </a:r>
          </a:p>
          <a:p>
            <a:endParaRPr lang="tr-TR">
              <a:solidFill>
                <a:srgbClr val="FFFFFF"/>
              </a:solidFill>
            </a:endParaRPr>
          </a:p>
          <a:p>
            <a:pPr marL="502920" lvl="2" indent="0">
              <a:buNone/>
            </a:pPr>
            <a:endParaRPr lang="tr-TR">
              <a:solidFill>
                <a:srgbClr val="FFFFFF"/>
              </a:solidFill>
            </a:endParaRPr>
          </a:p>
        </p:txBody>
      </p:sp>
      <p:cxnSp>
        <p:nvCxnSpPr>
          <p:cNvPr id="32" name="Straight Connector 31">
            <a:extLst>
              <a:ext uri="{FF2B5EF4-FFF2-40B4-BE49-F238E27FC236}">
                <a16:creationId xmlns:a16="http://schemas.microsoft.com/office/drawing/2014/main" id="{7B5E59FA-8FDE-43F6-BEAF-F8D715BA550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307633"/>
            <a:ext cx="10905066" cy="0"/>
          </a:xfrm>
          <a:prstGeom prst="line">
            <a:avLst/>
          </a:prstGeom>
          <a:ln w="9525">
            <a:solidFill>
              <a:srgbClr val="FFFFFF"/>
            </a:solidFill>
          </a:ln>
        </p:spPr>
        <p:style>
          <a:lnRef idx="1">
            <a:schemeClr val="accent1"/>
          </a:lnRef>
          <a:fillRef idx="0">
            <a:schemeClr val="accent1"/>
          </a:fillRef>
          <a:effectRef idx="0">
            <a:schemeClr val="accent1"/>
          </a:effectRef>
          <a:fontRef idx="minor">
            <a:schemeClr val="tx1"/>
          </a:fontRef>
        </p:style>
      </p:cxnSp>
      <p:pic>
        <p:nvPicPr>
          <p:cNvPr id="22" name="Picture 4">
            <a:extLst>
              <a:ext uri="{FF2B5EF4-FFF2-40B4-BE49-F238E27FC236}">
                <a16:creationId xmlns:a16="http://schemas.microsoft.com/office/drawing/2014/main" id="{24BB2DD6-75D0-294B-B1BA-84594F3977CD}"/>
              </a:ext>
            </a:extLst>
          </p:cNvPr>
          <p:cNvPicPr>
            <a:picLocks noChangeAspect="1"/>
          </p:cNvPicPr>
          <p:nvPr/>
        </p:nvPicPr>
        <p:blipFill rotWithShape="1">
          <a:blip r:embed="rId2">
            <a:alphaModFix amt="50000"/>
          </a:blip>
          <a:srcRect b="17279"/>
          <a:stretch/>
        </p:blipFill>
        <p:spPr>
          <a:xfrm>
            <a:off x="0" y="0"/>
            <a:ext cx="12192000" cy="6858000"/>
          </a:xfrm>
          <a:prstGeom prst="rect">
            <a:avLst/>
          </a:prstGeom>
        </p:spPr>
      </p:pic>
      <p:sp>
        <p:nvSpPr>
          <p:cNvPr id="23" name="Metin kutusu 22">
            <a:extLst>
              <a:ext uri="{FF2B5EF4-FFF2-40B4-BE49-F238E27FC236}">
                <a16:creationId xmlns:a16="http://schemas.microsoft.com/office/drawing/2014/main" id="{D0141277-41B9-BF4F-96E0-DB54D99A041B}"/>
              </a:ext>
            </a:extLst>
          </p:cNvPr>
          <p:cNvSpPr txBox="1"/>
          <p:nvPr/>
        </p:nvSpPr>
        <p:spPr>
          <a:xfrm>
            <a:off x="5656638" y="3429000"/>
            <a:ext cx="6231466" cy="1200329"/>
          </a:xfrm>
          <a:prstGeom prst="rect">
            <a:avLst/>
          </a:prstGeom>
          <a:noFill/>
        </p:spPr>
        <p:txBody>
          <a:bodyPr wrap="square">
            <a:spAutoFit/>
          </a:bodyPr>
          <a:lstStyle/>
          <a:p>
            <a:r>
              <a:rPr lang="tr-TR" b="1" dirty="0"/>
              <a:t>Sermaye Piyasaları: Bir hafta içinde, normal borsa hareketlerinden arındırıldıktan sonra </a:t>
            </a:r>
            <a:r>
              <a:rPr lang="tr-TR" b="1" dirty="0" err="1"/>
              <a:t>VW'nin</a:t>
            </a:r>
            <a:r>
              <a:rPr lang="tr-TR" b="1" dirty="0"/>
              <a:t> hisse senedi fiyatı %32 oranında düştü ve bu da yaklaşık 17 milyar dolarlık bir hissedar değeri kaybı anlamına geldi.</a:t>
            </a:r>
          </a:p>
        </p:txBody>
      </p:sp>
      <p:sp>
        <p:nvSpPr>
          <p:cNvPr id="6" name="Metin kutusu 5">
            <a:extLst>
              <a:ext uri="{FF2B5EF4-FFF2-40B4-BE49-F238E27FC236}">
                <a16:creationId xmlns:a16="http://schemas.microsoft.com/office/drawing/2014/main" id="{2E9EDCFC-618C-7847-99BC-F6C7C04D3E1F}"/>
              </a:ext>
            </a:extLst>
          </p:cNvPr>
          <p:cNvSpPr txBox="1"/>
          <p:nvPr/>
        </p:nvSpPr>
        <p:spPr>
          <a:xfrm>
            <a:off x="5901385" y="1750696"/>
            <a:ext cx="3299301" cy="461665"/>
          </a:xfrm>
          <a:prstGeom prst="rect">
            <a:avLst/>
          </a:prstGeom>
          <a:noFill/>
        </p:spPr>
        <p:txBody>
          <a:bodyPr wrap="none" rtlCol="0">
            <a:spAutoFit/>
          </a:bodyPr>
          <a:lstStyle/>
          <a:p>
            <a:r>
              <a:rPr lang="tr-TR" sz="2400" dirty="0"/>
              <a:t>Regülasyon ve Piyasa?</a:t>
            </a:r>
          </a:p>
        </p:txBody>
      </p:sp>
    </p:spTree>
    <p:extLst>
      <p:ext uri="{BB962C8B-B14F-4D97-AF65-F5344CB8AC3E}">
        <p14:creationId xmlns:p14="http://schemas.microsoft.com/office/powerpoint/2010/main" val="21028759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TurnKey Solutions – Pro-Health">
            <a:extLst>
              <a:ext uri="{FF2B5EF4-FFF2-40B4-BE49-F238E27FC236}">
                <a16:creationId xmlns:a16="http://schemas.microsoft.com/office/drawing/2014/main" id="{1D296D60-2A88-9846-88B4-BF43FAEB74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799" y="1151467"/>
            <a:ext cx="6011333" cy="4741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90474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5" name="Rectangle 44">
            <a:extLst>
              <a:ext uri="{FF2B5EF4-FFF2-40B4-BE49-F238E27FC236}">
                <a16:creationId xmlns:a16="http://schemas.microsoft.com/office/drawing/2014/main" id="{5B957CFC-E9B2-4BC8-BD75-9F3B5E3388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C64DDC39-C8A2-EE4A-BC74-29F372286FA7}"/>
              </a:ext>
            </a:extLst>
          </p:cNvPr>
          <p:cNvSpPr>
            <a:spLocks noGrp="1"/>
          </p:cNvSpPr>
          <p:nvPr>
            <p:ph type="title"/>
          </p:nvPr>
        </p:nvSpPr>
        <p:spPr>
          <a:xfrm>
            <a:off x="1837113" y="827317"/>
            <a:ext cx="7566660" cy="912587"/>
          </a:xfrm>
        </p:spPr>
        <p:txBody>
          <a:bodyPr>
            <a:normAutofit/>
          </a:bodyPr>
          <a:lstStyle/>
          <a:p>
            <a:pPr algn="ctr"/>
            <a:r>
              <a:rPr lang="tr-TR" sz="3200" dirty="0"/>
              <a:t>ETİK</a:t>
            </a:r>
          </a:p>
        </p:txBody>
      </p:sp>
      <p:cxnSp>
        <p:nvCxnSpPr>
          <p:cNvPr id="47" name="Straight Connector 46">
            <a:extLst>
              <a:ext uri="{FF2B5EF4-FFF2-40B4-BE49-F238E27FC236}">
                <a16:creationId xmlns:a16="http://schemas.microsoft.com/office/drawing/2014/main" id="{7F784426-8AB9-43C9-8340-281290602DE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78719"/>
            <a:ext cx="1090506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0B96E92E-4D99-41CA-848E-4028B6DA26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309695"/>
            <a:ext cx="1090506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 name="İçerik Yer Tutucusu 2">
            <a:extLst>
              <a:ext uri="{FF2B5EF4-FFF2-40B4-BE49-F238E27FC236}">
                <a16:creationId xmlns:a16="http://schemas.microsoft.com/office/drawing/2014/main" id="{AF4F1A82-26A5-6D21-3AC0-943AB0BA7D81}"/>
              </a:ext>
            </a:extLst>
          </p:cNvPr>
          <p:cNvGraphicFramePr>
            <a:graphicFrameLocks noGrp="1"/>
          </p:cNvGraphicFramePr>
          <p:nvPr>
            <p:ph idx="1"/>
            <p:extLst>
              <p:ext uri="{D42A27DB-BD31-4B8C-83A1-F6EECF244321}">
                <p14:modId xmlns:p14="http://schemas.microsoft.com/office/powerpoint/2010/main" val="2589661492"/>
              </p:ext>
            </p:extLst>
          </p:nvPr>
        </p:nvGraphicFramePr>
        <p:xfrm>
          <a:off x="647700" y="1507067"/>
          <a:ext cx="10896600" cy="43349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62941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80003">
              <a:srgbClr val="00B050"/>
            </a:gs>
            <a:gs pos="98999">
              <a:schemeClr val="accent5">
                <a:lumMod val="75000"/>
              </a:schemeClr>
            </a:gs>
            <a:gs pos="100000">
              <a:srgbClr val="FBA5A1"/>
            </a:gs>
            <a:gs pos="97994">
              <a:schemeClr val="accent5">
                <a:lumMod val="60000"/>
                <a:lumOff val="40000"/>
              </a:schemeClr>
            </a:gs>
            <a:gs pos="66970">
              <a:schemeClr val="accent5">
                <a:lumMod val="75000"/>
              </a:schemeClr>
            </a:gs>
            <a:gs pos="0">
              <a:schemeClr val="accent1">
                <a:lumMod val="5000"/>
                <a:lumOff val="95000"/>
              </a:schemeClr>
            </a:gs>
            <a:gs pos="74000">
              <a:schemeClr val="accent6">
                <a:lumMod val="20000"/>
                <a:lumOff val="80000"/>
              </a:schemeClr>
            </a:gs>
            <a:gs pos="83000">
              <a:schemeClr val="accent5">
                <a:lumMod val="60000"/>
                <a:lumOff val="40000"/>
              </a:schemeClr>
            </a:gs>
            <a:gs pos="100000">
              <a:schemeClr val="accent5">
                <a:lumMod val="60000"/>
                <a:lumOff val="40000"/>
              </a:schemeClr>
            </a:gs>
          </a:gsLst>
          <a:lin ang="5400000" scaled="1"/>
        </a:gradFill>
        <a:effectLst/>
      </p:bgPr>
    </p:bg>
    <p:spTree>
      <p:nvGrpSpPr>
        <p:cNvPr id="1" name=""/>
        <p:cNvGrpSpPr/>
        <p:nvPr/>
      </p:nvGrpSpPr>
      <p:grpSpPr>
        <a:xfrm>
          <a:off x="0" y="0"/>
          <a:ext cx="0" cy="0"/>
          <a:chOff x="0" y="0"/>
          <a:chExt cx="0" cy="0"/>
        </a:xfrm>
      </p:grpSpPr>
      <p:sp useBgFill="1">
        <p:nvSpPr>
          <p:cNvPr id="3081" name="Rectangle 3080">
            <a:extLst>
              <a:ext uri="{FF2B5EF4-FFF2-40B4-BE49-F238E27FC236}">
                <a16:creationId xmlns:a16="http://schemas.microsoft.com/office/drawing/2014/main" id="{BB65F052-B7CE-4E71-B2D6-9D9EF215AC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CC7D65F1-E3DF-2646-8FA0-3CB75361DCB8}"/>
              </a:ext>
            </a:extLst>
          </p:cNvPr>
          <p:cNvSpPr>
            <a:spLocks noGrp="1"/>
          </p:cNvSpPr>
          <p:nvPr>
            <p:ph type="title"/>
          </p:nvPr>
        </p:nvSpPr>
        <p:spPr>
          <a:xfrm>
            <a:off x="548640" y="950977"/>
            <a:ext cx="6652970" cy="1396320"/>
          </a:xfrm>
        </p:spPr>
        <p:txBody>
          <a:bodyPr>
            <a:normAutofit/>
          </a:bodyPr>
          <a:lstStyle/>
          <a:p>
            <a:pPr algn="ctr"/>
            <a:r>
              <a:rPr lang="tr-TR" sz="4400" dirty="0">
                <a:solidFill>
                  <a:schemeClr val="accent6">
                    <a:lumMod val="75000"/>
                  </a:schemeClr>
                </a:solidFill>
              </a:rPr>
              <a:t>Sürdürülebilirlik Raporları</a:t>
            </a:r>
          </a:p>
        </p:txBody>
      </p:sp>
      <p:cxnSp>
        <p:nvCxnSpPr>
          <p:cNvPr id="3083" name="Straight Connector 3082">
            <a:extLst>
              <a:ext uri="{FF2B5EF4-FFF2-40B4-BE49-F238E27FC236}">
                <a16:creationId xmlns:a16="http://schemas.microsoft.com/office/drawing/2014/main" id="{04B3D145-119F-40C1-AA84-CDAE7C23FEC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78719"/>
            <a:ext cx="10905066"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İçerik Yer Tutucusu 2">
            <a:extLst>
              <a:ext uri="{FF2B5EF4-FFF2-40B4-BE49-F238E27FC236}">
                <a16:creationId xmlns:a16="http://schemas.microsoft.com/office/drawing/2014/main" id="{91E736BA-DC57-E34F-94E4-64BFC5704534}"/>
              </a:ext>
            </a:extLst>
          </p:cNvPr>
          <p:cNvSpPr>
            <a:spLocks noGrp="1"/>
          </p:cNvSpPr>
          <p:nvPr>
            <p:ph idx="1"/>
          </p:nvPr>
        </p:nvSpPr>
        <p:spPr>
          <a:xfrm>
            <a:off x="548641" y="2347297"/>
            <a:ext cx="6652969" cy="3162298"/>
          </a:xfrm>
        </p:spPr>
        <p:txBody>
          <a:bodyPr>
            <a:normAutofit fontScale="92500"/>
          </a:bodyPr>
          <a:lstStyle/>
          <a:p>
            <a:pPr algn="just"/>
            <a:r>
              <a:rPr lang="tr-TR" sz="2400" dirty="0">
                <a:latin typeface="Times New Roman" panose="02020603050405020304" pitchFamily="18" charset="0"/>
                <a:cs typeface="Times New Roman" panose="02020603050405020304" pitchFamily="18" charset="0"/>
              </a:rPr>
              <a:t>Küresel Raporlama Girişimi (GRI), "sürdürülebilirlik raporlamasının temelinin, bir kuruluşun ekonomi, çevre ve insanlar üzerindeki etkilerini belirlemesi ve </a:t>
            </a:r>
            <a:r>
              <a:rPr lang="tr-TR" sz="2400" dirty="0" err="1">
                <a:latin typeface="Times New Roman" panose="02020603050405020304" pitchFamily="18" charset="0"/>
                <a:cs typeface="Times New Roman" panose="02020603050405020304" pitchFamily="18" charset="0"/>
              </a:rPr>
              <a:t>önceliklendirmesi</a:t>
            </a:r>
            <a:r>
              <a:rPr lang="tr-TR" sz="2400" dirty="0">
                <a:latin typeface="Times New Roman" panose="02020603050405020304" pitchFamily="18" charset="0"/>
                <a:cs typeface="Times New Roman" panose="02020603050405020304" pitchFamily="18" charset="0"/>
              </a:rPr>
              <a:t> ve bu etkiler konusunda şeffaf olması" olduğunu belirtmektedir. </a:t>
            </a:r>
          </a:p>
          <a:p>
            <a:pPr marL="0" indent="0" algn="just">
              <a:buNone/>
            </a:pPr>
            <a:r>
              <a:rPr lang="tr-TR" sz="2400" dirty="0">
                <a:latin typeface="Times New Roman" panose="02020603050405020304" pitchFamily="18" charset="0"/>
                <a:cs typeface="Times New Roman" panose="02020603050405020304" pitchFamily="18" charset="0"/>
              </a:rPr>
              <a:t>    </a:t>
            </a:r>
          </a:p>
          <a:p>
            <a:pPr marL="0" indent="0" algn="just">
              <a:buNone/>
            </a:pPr>
            <a:r>
              <a:rPr lang="tr-TR" sz="2400" dirty="0">
                <a:latin typeface="Times New Roman" panose="02020603050405020304" pitchFamily="18" charset="0"/>
                <a:cs typeface="Times New Roman" panose="02020603050405020304" pitchFamily="18" charset="0"/>
              </a:rPr>
              <a:t>    (GRI, 2022).</a:t>
            </a:r>
          </a:p>
        </p:txBody>
      </p:sp>
      <p:pic>
        <p:nvPicPr>
          <p:cNvPr id="3076" name="Picture 4" descr="6 Reasons Why Your Business Needs To Embrace Sustainability Right Now  (2022) || Rural Handmade-Redefine Supply to Build Sustainable Brands">
            <a:extLst>
              <a:ext uri="{FF2B5EF4-FFF2-40B4-BE49-F238E27FC236}">
                <a16:creationId xmlns:a16="http://schemas.microsoft.com/office/drawing/2014/main" id="{D6B126EA-030F-3145-85C3-61534678781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627" r="22638" b="2"/>
          <a:stretch/>
        </p:blipFill>
        <p:spPr bwMode="auto">
          <a:xfrm>
            <a:off x="8115300" y="950976"/>
            <a:ext cx="3436209" cy="239759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Pioneering sustainability: A blueprint for businesses in the 21st century -  Elite Business Magazine">
            <a:extLst>
              <a:ext uri="{FF2B5EF4-FFF2-40B4-BE49-F238E27FC236}">
                <a16:creationId xmlns:a16="http://schemas.microsoft.com/office/drawing/2014/main" id="{0D1148C1-E687-B647-8B57-1B3018D3AE9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512" r="-3" b="-3"/>
          <a:stretch/>
        </p:blipFill>
        <p:spPr bwMode="auto">
          <a:xfrm>
            <a:off x="8115300" y="3509433"/>
            <a:ext cx="3429000" cy="2548465"/>
          </a:xfrm>
          <a:prstGeom prst="rect">
            <a:avLst/>
          </a:prstGeom>
          <a:noFill/>
          <a:extLst>
            <a:ext uri="{909E8E84-426E-40DD-AFC4-6F175D3DCCD1}">
              <a14:hiddenFill xmlns:a14="http://schemas.microsoft.com/office/drawing/2010/main">
                <a:solidFill>
                  <a:srgbClr val="FFFFFF"/>
                </a:solidFill>
              </a14:hiddenFill>
            </a:ext>
          </a:extLst>
        </p:spPr>
      </p:pic>
      <p:cxnSp>
        <p:nvCxnSpPr>
          <p:cNvPr id="3085" name="Straight Connector 3084">
            <a:extLst>
              <a:ext uri="{FF2B5EF4-FFF2-40B4-BE49-F238E27FC236}">
                <a16:creationId xmlns:a16="http://schemas.microsoft.com/office/drawing/2014/main" id="{40B61BC2-0EA2-4A47-9750-E07DF7EB12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309695"/>
            <a:ext cx="1090506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34241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7" name="Rectangle 5126">
            <a:extLst>
              <a:ext uri="{FF2B5EF4-FFF2-40B4-BE49-F238E27FC236}">
                <a16:creationId xmlns:a16="http://schemas.microsoft.com/office/drawing/2014/main" id="{51461CB7-62ED-4795-A634-D387EE9C44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2DE2EEFD-8D2E-7846-B476-4D68D7DB0728}"/>
              </a:ext>
            </a:extLst>
          </p:cNvPr>
          <p:cNvSpPr>
            <a:spLocks noGrp="1"/>
          </p:cNvSpPr>
          <p:nvPr>
            <p:ph type="title"/>
          </p:nvPr>
        </p:nvSpPr>
        <p:spPr>
          <a:xfrm>
            <a:off x="548639" y="950976"/>
            <a:ext cx="10995659" cy="1077849"/>
          </a:xfrm>
        </p:spPr>
        <p:txBody>
          <a:bodyPr>
            <a:normAutofit fontScale="90000"/>
          </a:bodyPr>
          <a:lstStyle/>
          <a:p>
            <a:pPr algn="ctr"/>
            <a:r>
              <a:rPr lang="tr-TR" sz="4400" dirty="0">
                <a:solidFill>
                  <a:schemeClr val="accent5">
                    <a:lumMod val="75000"/>
                  </a:schemeClr>
                </a:solidFill>
              </a:rPr>
              <a:t>Muhasebe ve Denetim mesleği ve literatürü: finansal bilginin manipülasyonu</a:t>
            </a:r>
          </a:p>
        </p:txBody>
      </p:sp>
      <p:cxnSp>
        <p:nvCxnSpPr>
          <p:cNvPr id="5129" name="Straight Connector 5128">
            <a:extLst>
              <a:ext uri="{FF2B5EF4-FFF2-40B4-BE49-F238E27FC236}">
                <a16:creationId xmlns:a16="http://schemas.microsoft.com/office/drawing/2014/main" id="{5BB41ABC-012E-4DF8-A240-44161B32BBB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78719"/>
            <a:ext cx="10905066"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 name="İçerik Yer Tutucusu 3">
            <a:extLst>
              <a:ext uri="{FF2B5EF4-FFF2-40B4-BE49-F238E27FC236}">
                <a16:creationId xmlns:a16="http://schemas.microsoft.com/office/drawing/2014/main" id="{6BEBBBB3-F72F-1C4F-87F6-E770ABCB5586}"/>
              </a:ext>
            </a:extLst>
          </p:cNvPr>
          <p:cNvSpPr txBox="1">
            <a:spLocks noGrp="1"/>
          </p:cNvSpPr>
          <p:nvPr>
            <p:ph idx="1"/>
          </p:nvPr>
        </p:nvSpPr>
        <p:spPr>
          <a:xfrm>
            <a:off x="360219" y="2081622"/>
            <a:ext cx="5527964" cy="3825402"/>
          </a:xfrm>
          <a:prstGeom prst="rect">
            <a:avLst/>
          </a:prstGeom>
        </p:spPr>
        <p:txBody>
          <a:bodyPr>
            <a:noAutofit/>
          </a:bodyPr>
          <a:lstStyle/>
          <a:p>
            <a:pPr>
              <a:lnSpc>
                <a:spcPct val="110000"/>
              </a:lnSpc>
            </a:pPr>
            <a:r>
              <a:rPr lang="tr-TR" dirty="0"/>
              <a:t>Kar yönetimi-</a:t>
            </a:r>
            <a:r>
              <a:rPr lang="tr-TR" dirty="0" err="1"/>
              <a:t>Earnings</a:t>
            </a:r>
            <a:r>
              <a:rPr lang="tr-TR" dirty="0"/>
              <a:t> </a:t>
            </a:r>
            <a:r>
              <a:rPr lang="tr-TR" dirty="0" err="1"/>
              <a:t>management</a:t>
            </a:r>
            <a:endParaRPr lang="tr-TR" dirty="0"/>
          </a:p>
          <a:p>
            <a:pPr lvl="1">
              <a:lnSpc>
                <a:spcPct val="110000"/>
              </a:lnSpc>
            </a:pPr>
            <a:r>
              <a:rPr lang="tr-TR" sz="2000" dirty="0"/>
              <a:t>Kurumsal Yönetim</a:t>
            </a:r>
          </a:p>
          <a:p>
            <a:pPr lvl="2">
              <a:lnSpc>
                <a:spcPct val="110000"/>
              </a:lnSpc>
            </a:pPr>
            <a:r>
              <a:rPr lang="tr-TR" sz="2000" b="1" u="sng" dirty="0">
                <a:solidFill>
                  <a:schemeClr val="accent2"/>
                </a:solidFill>
              </a:rPr>
              <a:t>Etik</a:t>
            </a:r>
          </a:p>
          <a:p>
            <a:pPr lvl="2">
              <a:lnSpc>
                <a:spcPct val="110000"/>
              </a:lnSpc>
            </a:pPr>
            <a:r>
              <a:rPr lang="tr-TR" sz="2000" dirty="0"/>
              <a:t>Açıklamalar, Faydalı ve denetlenebilir Bilginin Arttırılması-Temsil Problemi-Bilgi Asimetrisi</a:t>
            </a:r>
          </a:p>
          <a:p>
            <a:pPr lvl="1">
              <a:lnSpc>
                <a:spcPct val="110000"/>
              </a:lnSpc>
            </a:pPr>
            <a:r>
              <a:rPr lang="tr-TR" sz="2000" dirty="0"/>
              <a:t>Eğitim</a:t>
            </a:r>
          </a:p>
          <a:p>
            <a:pPr lvl="1">
              <a:lnSpc>
                <a:spcPct val="110000"/>
              </a:lnSpc>
            </a:pPr>
            <a:r>
              <a:rPr lang="tr-TR" sz="2000" dirty="0"/>
              <a:t>Regülasyon</a:t>
            </a:r>
          </a:p>
          <a:p>
            <a:pPr lvl="1">
              <a:lnSpc>
                <a:spcPct val="110000"/>
              </a:lnSpc>
            </a:pPr>
            <a:r>
              <a:rPr lang="tr-TR" sz="2000" dirty="0"/>
              <a:t>Denetim</a:t>
            </a:r>
          </a:p>
          <a:p>
            <a:pPr lvl="1">
              <a:lnSpc>
                <a:spcPct val="110000"/>
              </a:lnSpc>
            </a:pPr>
            <a:r>
              <a:rPr lang="tr-TR" sz="2000" dirty="0"/>
              <a:t>Muhasebe ve Denetim Meslek Mensuplarının Eğitimi</a:t>
            </a:r>
          </a:p>
          <a:p>
            <a:pPr lvl="1">
              <a:lnSpc>
                <a:spcPct val="110000"/>
              </a:lnSpc>
            </a:pPr>
            <a:r>
              <a:rPr lang="tr-TR" sz="2000" dirty="0"/>
              <a:t>Akademik Araştırmalar</a:t>
            </a:r>
          </a:p>
          <a:p>
            <a:pPr marL="502920" lvl="2" indent="0">
              <a:lnSpc>
                <a:spcPct val="110000"/>
              </a:lnSpc>
              <a:buNone/>
            </a:pPr>
            <a:endParaRPr lang="tr-TR" sz="2000" dirty="0"/>
          </a:p>
        </p:txBody>
      </p:sp>
      <p:pic>
        <p:nvPicPr>
          <p:cNvPr id="5122" name="Picture 2" descr="Earnings Management - Definitions, Reasons and Examples - MBA Knowledge Base">
            <a:extLst>
              <a:ext uri="{FF2B5EF4-FFF2-40B4-BE49-F238E27FC236}">
                <a16:creationId xmlns:a16="http://schemas.microsoft.com/office/drawing/2014/main" id="{6A1D2029-EBBC-1041-AEFB-7684852477C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7531"/>
          <a:stretch/>
        </p:blipFill>
        <p:spPr bwMode="auto">
          <a:xfrm>
            <a:off x="6303818" y="2412462"/>
            <a:ext cx="5259532" cy="3660028"/>
          </a:xfrm>
          <a:prstGeom prst="rect">
            <a:avLst/>
          </a:prstGeom>
          <a:noFill/>
          <a:extLst>
            <a:ext uri="{909E8E84-426E-40DD-AFC4-6F175D3DCCD1}">
              <a14:hiddenFill xmlns:a14="http://schemas.microsoft.com/office/drawing/2010/main">
                <a:solidFill>
                  <a:srgbClr val="FFFFFF"/>
                </a:solidFill>
              </a14:hiddenFill>
            </a:ext>
          </a:extLst>
        </p:spPr>
      </p:pic>
      <p:cxnSp>
        <p:nvCxnSpPr>
          <p:cNvPr id="5131" name="Straight Connector 5130">
            <a:extLst>
              <a:ext uri="{FF2B5EF4-FFF2-40B4-BE49-F238E27FC236}">
                <a16:creationId xmlns:a16="http://schemas.microsoft.com/office/drawing/2014/main" id="{B5854327-44B3-47A2-891B-0580ACB56B5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309695"/>
            <a:ext cx="1090506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96461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D2EE5908-FE88-436C-ADBE-551396CD37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297CD6B3-A8C7-E745-9EB6-FC1EA6CC4182}"/>
              </a:ext>
            </a:extLst>
          </p:cNvPr>
          <p:cNvSpPr>
            <a:spLocks noGrp="1"/>
          </p:cNvSpPr>
          <p:nvPr>
            <p:ph type="ctrTitle"/>
          </p:nvPr>
        </p:nvSpPr>
        <p:spPr>
          <a:xfrm>
            <a:off x="5814892" y="1357439"/>
            <a:ext cx="5617740" cy="3251855"/>
          </a:xfrm>
        </p:spPr>
        <p:txBody>
          <a:bodyPr>
            <a:normAutofit/>
          </a:bodyPr>
          <a:lstStyle/>
          <a:p>
            <a:r>
              <a:rPr lang="tr-TR" b="1" dirty="0">
                <a:solidFill>
                  <a:schemeClr val="accent6">
                    <a:lumMod val="75000"/>
                  </a:schemeClr>
                </a:solidFill>
                <a:latin typeface="IOWAN OLD STYLE ROMAN" panose="02040602040506020204" pitchFamily="18" charset="0"/>
                <a:cs typeface="Algerian" panose="020F0502020204030204" pitchFamily="34" charset="0"/>
              </a:rPr>
              <a:t>Beni dinlediğiniz için çok teşekkür ederim.</a:t>
            </a:r>
            <a:br>
              <a:rPr lang="tr-TR" b="1" dirty="0">
                <a:solidFill>
                  <a:schemeClr val="accent6">
                    <a:lumMod val="75000"/>
                  </a:schemeClr>
                </a:solidFill>
                <a:latin typeface="IOWAN OLD STYLE ROMAN" panose="02040602040506020204" pitchFamily="18" charset="0"/>
                <a:cs typeface="Algerian" panose="020F0502020204030204" pitchFamily="34" charset="0"/>
              </a:rPr>
            </a:br>
            <a:endParaRPr lang="tr-TR" b="1" dirty="0">
              <a:solidFill>
                <a:schemeClr val="accent6">
                  <a:lumMod val="75000"/>
                </a:schemeClr>
              </a:solidFill>
              <a:latin typeface="IOWAN OLD STYLE ROMAN" panose="02040602040506020204" pitchFamily="18" charset="0"/>
              <a:cs typeface="Algerian" panose="020F0502020204030204" pitchFamily="34" charset="0"/>
            </a:endParaRPr>
          </a:p>
        </p:txBody>
      </p:sp>
      <p:sp>
        <p:nvSpPr>
          <p:cNvPr id="3" name="Alt Başlık 2">
            <a:extLst>
              <a:ext uri="{FF2B5EF4-FFF2-40B4-BE49-F238E27FC236}">
                <a16:creationId xmlns:a16="http://schemas.microsoft.com/office/drawing/2014/main" id="{656A1752-70AF-3F4B-B7C7-2F0CA02E4786}"/>
              </a:ext>
            </a:extLst>
          </p:cNvPr>
          <p:cNvSpPr>
            <a:spLocks noGrp="1"/>
          </p:cNvSpPr>
          <p:nvPr>
            <p:ph type="subTitle" idx="1"/>
          </p:nvPr>
        </p:nvSpPr>
        <p:spPr>
          <a:xfrm>
            <a:off x="6743699" y="3161979"/>
            <a:ext cx="4814316" cy="1787558"/>
          </a:xfrm>
        </p:spPr>
        <p:txBody>
          <a:bodyPr anchor="b">
            <a:normAutofit/>
          </a:bodyPr>
          <a:lstStyle/>
          <a:p>
            <a:r>
              <a:rPr lang="tr-TR" sz="2800" b="1" i="1" dirty="0">
                <a:latin typeface="Times New Roman" panose="02020603050405020304" pitchFamily="18" charset="0"/>
                <a:cs typeface="Times New Roman" panose="02020603050405020304" pitchFamily="18" charset="0"/>
              </a:rPr>
              <a:t>Prof. Dr. Seçil SİGALI</a:t>
            </a:r>
          </a:p>
          <a:p>
            <a:r>
              <a:rPr lang="tr-TR" sz="2800" b="1" i="1" dirty="0">
                <a:latin typeface="Times New Roman" panose="02020603050405020304" pitchFamily="18" charset="0"/>
                <a:cs typeface="Times New Roman" panose="02020603050405020304" pitchFamily="18" charset="0"/>
              </a:rPr>
              <a:t>Dokuz Eylül Üniversitesi </a:t>
            </a:r>
          </a:p>
        </p:txBody>
      </p:sp>
      <p:cxnSp>
        <p:nvCxnSpPr>
          <p:cNvPr id="1035" name="Straight Connector 1034">
            <a:extLst>
              <a:ext uri="{FF2B5EF4-FFF2-40B4-BE49-F238E27FC236}">
                <a16:creationId xmlns:a16="http://schemas.microsoft.com/office/drawing/2014/main" id="{88E318F7-FC7A-431F-8100-1D3AB7A24A4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78719"/>
            <a:ext cx="10905066"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1028" name="Picture 4" descr="What is Greenwashing &amp; How You Can Spot it %%page%% %%sep%% %%sitename%% –  HOPE Pet Food">
            <a:extLst>
              <a:ext uri="{FF2B5EF4-FFF2-40B4-BE49-F238E27FC236}">
                <a16:creationId xmlns:a16="http://schemas.microsoft.com/office/drawing/2014/main" id="{86440364-791E-5947-A365-586F6781DC9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6832" r="27033" b="-1"/>
          <a:stretch/>
        </p:blipFill>
        <p:spPr bwMode="auto">
          <a:xfrm>
            <a:off x="1688175" y="952500"/>
            <a:ext cx="3367349" cy="5105400"/>
          </a:xfrm>
          <a:prstGeom prst="rect">
            <a:avLst/>
          </a:prstGeom>
          <a:noFill/>
          <a:extLst>
            <a:ext uri="{909E8E84-426E-40DD-AFC4-6F175D3DCCD1}">
              <a14:hiddenFill xmlns:a14="http://schemas.microsoft.com/office/drawing/2010/main">
                <a:solidFill>
                  <a:srgbClr val="FFFFFF"/>
                </a:solidFill>
              </a14:hiddenFill>
            </a:ext>
          </a:extLst>
        </p:spPr>
      </p:pic>
      <p:cxnSp>
        <p:nvCxnSpPr>
          <p:cNvPr id="1037" name="Straight Connector 1036">
            <a:extLst>
              <a:ext uri="{FF2B5EF4-FFF2-40B4-BE49-F238E27FC236}">
                <a16:creationId xmlns:a16="http://schemas.microsoft.com/office/drawing/2014/main" id="{3AE314AA-B2CA-44AF-9976-293921AA80A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309695"/>
            <a:ext cx="1090506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402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80003">
              <a:schemeClr val="accent5">
                <a:lumMod val="75000"/>
              </a:schemeClr>
            </a:gs>
            <a:gs pos="98999">
              <a:schemeClr val="accent5">
                <a:lumMod val="75000"/>
              </a:schemeClr>
            </a:gs>
            <a:gs pos="100000">
              <a:srgbClr val="FBA5A1"/>
            </a:gs>
            <a:gs pos="97994">
              <a:schemeClr val="accent5">
                <a:lumMod val="60000"/>
                <a:lumOff val="40000"/>
              </a:schemeClr>
            </a:gs>
            <a:gs pos="66970">
              <a:schemeClr val="accent5">
                <a:lumMod val="75000"/>
              </a:schemeClr>
            </a:gs>
            <a:gs pos="0">
              <a:schemeClr val="accent1">
                <a:lumMod val="5000"/>
                <a:lumOff val="95000"/>
              </a:schemeClr>
            </a:gs>
            <a:gs pos="74000">
              <a:schemeClr val="accent6">
                <a:lumMod val="20000"/>
                <a:lumOff val="80000"/>
              </a:schemeClr>
            </a:gs>
            <a:gs pos="83000">
              <a:schemeClr val="accent5">
                <a:lumMod val="60000"/>
                <a:lumOff val="40000"/>
              </a:schemeClr>
            </a:gs>
            <a:gs pos="100000">
              <a:schemeClr val="accent5">
                <a:lumMod val="60000"/>
                <a:lumOff val="40000"/>
              </a:schemeClr>
            </a:gs>
          </a:gsLst>
          <a:lin ang="5400000" scaled="1"/>
        </a:gradFill>
        <a:effectLst/>
      </p:bgPr>
    </p:bg>
    <p:spTree>
      <p:nvGrpSpPr>
        <p:cNvPr id="1" name=""/>
        <p:cNvGrpSpPr/>
        <p:nvPr/>
      </p:nvGrpSpPr>
      <p:grpSpPr>
        <a:xfrm>
          <a:off x="0" y="0"/>
          <a:ext cx="0" cy="0"/>
          <a:chOff x="0" y="0"/>
          <a:chExt cx="0" cy="0"/>
        </a:xfrm>
      </p:grpSpPr>
      <p:sp useBgFill="1">
        <p:nvSpPr>
          <p:cNvPr id="2081" name="Rectangle 2074">
            <a:extLst>
              <a:ext uri="{FF2B5EF4-FFF2-40B4-BE49-F238E27FC236}">
                <a16:creationId xmlns:a16="http://schemas.microsoft.com/office/drawing/2014/main" id="{5F2D5967-D287-4BDA-8914-854D6EC8A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224EB326-2B1F-0D4E-B5F8-D7341E707CF3}"/>
              </a:ext>
            </a:extLst>
          </p:cNvPr>
          <p:cNvSpPr>
            <a:spLocks noGrp="1"/>
          </p:cNvSpPr>
          <p:nvPr>
            <p:ph type="title"/>
          </p:nvPr>
        </p:nvSpPr>
        <p:spPr>
          <a:xfrm>
            <a:off x="876086" y="885784"/>
            <a:ext cx="3536516" cy="2245737"/>
          </a:xfrm>
        </p:spPr>
        <p:txBody>
          <a:bodyPr>
            <a:normAutofit/>
          </a:bodyPr>
          <a:lstStyle/>
          <a:p>
            <a:pPr algn="ctr"/>
            <a:r>
              <a:rPr lang="tr-TR" dirty="0">
                <a:latin typeface="Times New Roman" panose="02020603050405020304" pitchFamily="18" charset="0"/>
                <a:cs typeface="Times New Roman" panose="02020603050405020304" pitchFamily="18" charset="0"/>
              </a:rPr>
              <a:t>Yeşil Aklama (</a:t>
            </a:r>
            <a:r>
              <a:rPr lang="tr-TR" dirty="0" err="1">
                <a:latin typeface="Times New Roman" panose="02020603050405020304" pitchFamily="18" charset="0"/>
                <a:cs typeface="Times New Roman" panose="02020603050405020304" pitchFamily="18" charset="0"/>
              </a:rPr>
              <a:t>Greenwashing</a:t>
            </a:r>
            <a:r>
              <a:rPr lang="tr-TR" dirty="0">
                <a:latin typeface="Times New Roman" panose="02020603050405020304" pitchFamily="18" charset="0"/>
                <a:cs typeface="Times New Roman" panose="02020603050405020304" pitchFamily="18" charset="0"/>
              </a:rPr>
              <a:t>) nedir?</a:t>
            </a:r>
          </a:p>
        </p:txBody>
      </p:sp>
      <p:cxnSp>
        <p:nvCxnSpPr>
          <p:cNvPr id="2082" name="Straight Connector 2076">
            <a:extLst>
              <a:ext uri="{FF2B5EF4-FFF2-40B4-BE49-F238E27FC236}">
                <a16:creationId xmlns:a16="http://schemas.microsoft.com/office/drawing/2014/main" id="{2F538056-4BE2-4156-9522-75617E95FEC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78719"/>
            <a:ext cx="10905066"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054" name="Content Placeholder 2053">
            <a:extLst>
              <a:ext uri="{FF2B5EF4-FFF2-40B4-BE49-F238E27FC236}">
                <a16:creationId xmlns:a16="http://schemas.microsoft.com/office/drawing/2014/main" id="{67A43045-36B3-19ED-25BD-09D8436E5780}"/>
              </a:ext>
            </a:extLst>
          </p:cNvPr>
          <p:cNvSpPr>
            <a:spLocks noGrp="1"/>
          </p:cNvSpPr>
          <p:nvPr>
            <p:ph idx="1"/>
          </p:nvPr>
        </p:nvSpPr>
        <p:spPr>
          <a:xfrm>
            <a:off x="640490" y="2342813"/>
            <a:ext cx="4007709" cy="2636949"/>
          </a:xfrm>
        </p:spPr>
        <p:txBody>
          <a:bodyPr>
            <a:noAutofit/>
          </a:bodyPr>
          <a:lstStyle/>
          <a:p>
            <a:pPr marL="0" indent="0" algn="ctr">
              <a:lnSpc>
                <a:spcPct val="110000"/>
              </a:lnSpc>
              <a:buNone/>
            </a:pPr>
            <a:r>
              <a:rPr lang="en-US" sz="2400" b="1" dirty="0" err="1">
                <a:latin typeface="Times New Roman" panose="02020603050405020304" pitchFamily="18" charset="0"/>
                <a:cs typeface="Times New Roman" panose="02020603050405020304" pitchFamily="18" charset="0"/>
              </a:rPr>
              <a:t>Şirketlerin</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kurumsal</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iletişimlerinin</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ve</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sürdürülebilirlik</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raporlamalarının</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bir</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parçası</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olarak</a:t>
            </a:r>
            <a:r>
              <a:rPr lang="en-US" sz="2400" b="1" dirty="0">
                <a:latin typeface="Times New Roman" panose="02020603050405020304" pitchFamily="18" charset="0"/>
                <a:cs typeface="Times New Roman" panose="02020603050405020304" pitchFamily="18" charset="0"/>
              </a:rPr>
              <a:t> </a:t>
            </a:r>
            <a:r>
              <a:rPr lang="en-US" sz="2400" b="1" u="sng" dirty="0" err="1">
                <a:latin typeface="Times New Roman" panose="02020603050405020304" pitchFamily="18" charset="0"/>
                <a:cs typeface="Times New Roman" panose="02020603050405020304" pitchFamily="18" charset="0"/>
              </a:rPr>
              <a:t>sürdürülebilirlikle</a:t>
            </a:r>
            <a:r>
              <a:rPr lang="en-US" sz="2400" b="1" u="sng" dirty="0">
                <a:latin typeface="Times New Roman" panose="02020603050405020304" pitchFamily="18" charset="0"/>
                <a:cs typeface="Times New Roman" panose="02020603050405020304" pitchFamily="18" charset="0"/>
              </a:rPr>
              <a:t> </a:t>
            </a:r>
            <a:r>
              <a:rPr lang="en-US" sz="2400" b="1" u="sng" dirty="0" err="1">
                <a:latin typeface="Times New Roman" panose="02020603050405020304" pitchFamily="18" charset="0"/>
                <a:cs typeface="Times New Roman" panose="02020603050405020304" pitchFamily="18" charset="0"/>
              </a:rPr>
              <a:t>ilgili</a:t>
            </a:r>
            <a:r>
              <a:rPr lang="en-US" sz="2400" b="1" u="sng" dirty="0">
                <a:latin typeface="Times New Roman" panose="02020603050405020304" pitchFamily="18" charset="0"/>
                <a:cs typeface="Times New Roman" panose="02020603050405020304" pitchFamily="18" charset="0"/>
              </a:rPr>
              <a:t> </a:t>
            </a:r>
            <a:r>
              <a:rPr lang="en-US" sz="2400" b="1" u="sng" dirty="0" err="1">
                <a:latin typeface="Times New Roman" panose="02020603050405020304" pitchFamily="18" charset="0"/>
                <a:cs typeface="Times New Roman" panose="02020603050405020304" pitchFamily="18" charset="0"/>
              </a:rPr>
              <a:t>doğru</a:t>
            </a:r>
            <a:r>
              <a:rPr lang="en-US" sz="2400" b="1" u="sng" dirty="0">
                <a:latin typeface="Times New Roman" panose="02020603050405020304" pitchFamily="18" charset="0"/>
                <a:cs typeface="Times New Roman" panose="02020603050405020304" pitchFamily="18" charset="0"/>
              </a:rPr>
              <a:t> </a:t>
            </a:r>
            <a:r>
              <a:rPr lang="en-US" sz="2400" b="1" u="sng" dirty="0" err="1">
                <a:latin typeface="Times New Roman" panose="02020603050405020304" pitchFamily="18" charset="0"/>
                <a:cs typeface="Times New Roman" panose="02020603050405020304" pitchFamily="18" charset="0"/>
              </a:rPr>
              <a:t>olmayan</a:t>
            </a:r>
            <a:r>
              <a:rPr lang="en-US" sz="2400" b="1" u="sng" dirty="0">
                <a:latin typeface="Times New Roman" panose="02020603050405020304" pitchFamily="18" charset="0"/>
                <a:cs typeface="Times New Roman" panose="02020603050405020304" pitchFamily="18" charset="0"/>
              </a:rPr>
              <a:t>/</a:t>
            </a:r>
            <a:r>
              <a:rPr lang="en-US" sz="2400" b="1" u="sng" dirty="0" err="1">
                <a:latin typeface="Times New Roman" panose="02020603050405020304" pitchFamily="18" charset="0"/>
                <a:cs typeface="Times New Roman" panose="02020603050405020304" pitchFamily="18" charset="0"/>
              </a:rPr>
              <a:t>eksik</a:t>
            </a:r>
            <a:r>
              <a:rPr lang="en-US" sz="2400" b="1" u="sng" dirty="0">
                <a:latin typeface="Times New Roman" panose="02020603050405020304" pitchFamily="18" charset="0"/>
                <a:cs typeface="Times New Roman" panose="02020603050405020304" pitchFamily="18" charset="0"/>
              </a:rPr>
              <a:t> </a:t>
            </a:r>
            <a:r>
              <a:rPr lang="en-US" sz="2400" b="1" u="sng" dirty="0" err="1">
                <a:latin typeface="Times New Roman" panose="02020603050405020304" pitchFamily="18" charset="0"/>
                <a:cs typeface="Times New Roman" panose="02020603050405020304" pitchFamily="18" charset="0"/>
              </a:rPr>
              <a:t>olan</a:t>
            </a:r>
            <a:r>
              <a:rPr lang="en-US" sz="2400" b="1" u="sng" dirty="0">
                <a:latin typeface="Times New Roman" panose="02020603050405020304" pitchFamily="18" charset="0"/>
                <a:cs typeface="Times New Roman" panose="02020603050405020304" pitchFamily="18" charset="0"/>
              </a:rPr>
              <a:t>/</a:t>
            </a:r>
            <a:r>
              <a:rPr lang="en-US" sz="2400" b="1" u="sng" dirty="0" err="1">
                <a:latin typeface="Times New Roman" panose="02020603050405020304" pitchFamily="18" charset="0"/>
                <a:cs typeface="Times New Roman" panose="02020603050405020304" pitchFamily="18" charset="0"/>
              </a:rPr>
              <a:t>yanlış</a:t>
            </a:r>
            <a:r>
              <a:rPr lang="en-US" sz="2400" b="1" u="sng" dirty="0">
                <a:latin typeface="Times New Roman" panose="02020603050405020304" pitchFamily="18" charset="0"/>
                <a:cs typeface="Times New Roman" panose="02020603050405020304" pitchFamily="18" charset="0"/>
              </a:rPr>
              <a:t> </a:t>
            </a:r>
            <a:r>
              <a:rPr lang="en-US" sz="2400" b="1" u="sng" dirty="0" err="1">
                <a:latin typeface="Times New Roman" panose="02020603050405020304" pitchFamily="18" charset="0"/>
                <a:cs typeface="Times New Roman" panose="02020603050405020304" pitchFamily="18" charset="0"/>
              </a:rPr>
              <a:t>yönlendiren</a:t>
            </a:r>
            <a:r>
              <a:rPr lang="en-US" sz="2400" b="1" u="sng" dirty="0">
                <a:latin typeface="Times New Roman" panose="02020603050405020304" pitchFamily="18" charset="0"/>
                <a:cs typeface="Times New Roman" panose="02020603050405020304" pitchFamily="18" charset="0"/>
              </a:rPr>
              <a:t> </a:t>
            </a:r>
            <a:r>
              <a:rPr lang="en-US" sz="2400" b="1" u="sng" dirty="0" err="1">
                <a:latin typeface="Times New Roman" panose="02020603050405020304" pitchFamily="18" charset="0"/>
                <a:cs typeface="Times New Roman" panose="02020603050405020304" pitchFamily="18" charset="0"/>
              </a:rPr>
              <a:t>açıklamalar</a:t>
            </a:r>
            <a:r>
              <a:rPr lang="en-US" sz="2400" b="1" u="sng" dirty="0">
                <a:latin typeface="Times New Roman" panose="02020603050405020304" pitchFamily="18" charset="0"/>
                <a:cs typeface="Times New Roman" panose="02020603050405020304" pitchFamily="18" charset="0"/>
              </a:rPr>
              <a:t> </a:t>
            </a:r>
            <a:r>
              <a:rPr lang="en-US" sz="2400" b="1" u="sng" dirty="0" err="1">
                <a:latin typeface="Times New Roman" panose="02020603050405020304" pitchFamily="18" charset="0"/>
                <a:cs typeface="Times New Roman" panose="02020603050405020304" pitchFamily="18" charset="0"/>
              </a:rPr>
              <a:t>yapması</a:t>
            </a:r>
            <a:r>
              <a:rPr lang="en-US" sz="2400" b="1" u="sng"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yaygın</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olarak</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yeşil</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aklama</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olarak</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adlandırılmaktadır</a:t>
            </a:r>
            <a:r>
              <a:rPr lang="en-US" sz="2400" b="1" dirty="0">
                <a:latin typeface="Times New Roman" panose="02020603050405020304" pitchFamily="18" charset="0"/>
                <a:cs typeface="Times New Roman" panose="02020603050405020304" pitchFamily="18" charset="0"/>
              </a:rPr>
              <a:t>.</a:t>
            </a:r>
          </a:p>
        </p:txBody>
      </p:sp>
      <p:pic>
        <p:nvPicPr>
          <p:cNvPr id="2050" name="Picture 2" descr="What is Greenwashing &amp; How You Can Spot it %%page%% %%sep%% %%sitename%% –  HOPE Pet Food">
            <a:extLst>
              <a:ext uri="{FF2B5EF4-FFF2-40B4-BE49-F238E27FC236}">
                <a16:creationId xmlns:a16="http://schemas.microsoft.com/office/drawing/2014/main" id="{32F7BA73-31AF-164C-8AC6-A076F2ACD6F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961" r="12959" b="-1"/>
          <a:stretch/>
        </p:blipFill>
        <p:spPr bwMode="auto">
          <a:xfrm>
            <a:off x="4648200" y="952500"/>
            <a:ext cx="6903309" cy="5105399"/>
          </a:xfrm>
          <a:prstGeom prst="rect">
            <a:avLst/>
          </a:prstGeom>
          <a:noFill/>
          <a:extLst>
            <a:ext uri="{909E8E84-426E-40DD-AFC4-6F175D3DCCD1}">
              <a14:hiddenFill xmlns:a14="http://schemas.microsoft.com/office/drawing/2010/main">
                <a:solidFill>
                  <a:srgbClr val="FFFFFF"/>
                </a:solidFill>
              </a14:hiddenFill>
            </a:ext>
          </a:extLst>
        </p:spPr>
      </p:pic>
      <p:cxnSp>
        <p:nvCxnSpPr>
          <p:cNvPr id="2083" name="Straight Connector 2078">
            <a:extLst>
              <a:ext uri="{FF2B5EF4-FFF2-40B4-BE49-F238E27FC236}">
                <a16:creationId xmlns:a16="http://schemas.microsoft.com/office/drawing/2014/main" id="{7340FC25-B92B-49CA-9B3B-580CCD12F3F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309695"/>
            <a:ext cx="1090506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8675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F669A929-C033-EB49-9053-D9DC2A1D2CAD}"/>
              </a:ext>
            </a:extLst>
          </p:cNvPr>
          <p:cNvSpPr>
            <a:spLocks noGrp="1"/>
          </p:cNvSpPr>
          <p:nvPr>
            <p:ph idx="1"/>
          </p:nvPr>
        </p:nvSpPr>
        <p:spPr>
          <a:xfrm>
            <a:off x="221673" y="678719"/>
            <a:ext cx="11307135" cy="2750277"/>
          </a:xfrm>
        </p:spPr>
        <p:txBody>
          <a:bodyPr>
            <a:normAutofit fontScale="85000" lnSpcReduction="20000"/>
          </a:bodyPr>
          <a:lstStyle/>
          <a:p>
            <a:pPr>
              <a:lnSpc>
                <a:spcPct val="110000"/>
              </a:lnSpc>
            </a:pPr>
            <a:r>
              <a:rPr lang="tr-TR" sz="500" dirty="0" err="1"/>
              <a:t>Starbucks'ın</a:t>
            </a:r>
            <a:r>
              <a:rPr lang="tr-TR" sz="500" dirty="0"/>
              <a:t> 'Daha Sürdürülebilir' </a:t>
            </a:r>
            <a:r>
              <a:rPr lang="tr-TR" sz="500" dirty="0" err="1"/>
              <a:t>Pipetsiz</a:t>
            </a:r>
            <a:r>
              <a:rPr lang="tr-TR" sz="500" dirty="0"/>
              <a:t> Kapağı Atık sahalarına gönderilen atıkları azaltmaya yönelik sürdürülebilirlik çalışmalarının bir parçası olarak </a:t>
            </a:r>
            <a:r>
              <a:rPr lang="tr-TR" sz="500" dirty="0" err="1"/>
              <a:t>Starbucks</a:t>
            </a:r>
            <a:r>
              <a:rPr lang="tr-TR" sz="500" dirty="0"/>
              <a:t>, tek kullanımlık pipet içeren paket servis bardaklarının geleneksel versiyonu yerine tüketicilere açık yüzlü plastik bir kapak sunan "</a:t>
            </a:r>
            <a:r>
              <a:rPr lang="tr-TR" sz="500" dirty="0" err="1"/>
              <a:t>pipetsiz</a:t>
            </a:r>
            <a:r>
              <a:rPr lang="tr-TR" sz="500" dirty="0"/>
              <a:t>" bir kapak piyasaya sürdü. </a:t>
            </a:r>
          </a:p>
          <a:p>
            <a:pPr algn="just">
              <a:lnSpc>
                <a:spcPct val="110000"/>
              </a:lnSpc>
            </a:pPr>
            <a:r>
              <a:rPr lang="tr-TR" sz="1800" dirty="0" err="1">
                <a:latin typeface="Times New Roman" panose="02020603050405020304" pitchFamily="18" charset="0"/>
                <a:cs typeface="Times New Roman" panose="02020603050405020304" pitchFamily="18" charset="0"/>
              </a:rPr>
              <a:t>Starbucks'ın</a:t>
            </a:r>
            <a:r>
              <a:rPr lang="tr-TR" sz="1800" dirty="0">
                <a:latin typeface="Times New Roman" panose="02020603050405020304" pitchFamily="18" charset="0"/>
                <a:cs typeface="Times New Roman" panose="02020603050405020304" pitchFamily="18" charset="0"/>
              </a:rPr>
              <a:t> Sürdürülebilirlik Direktörü, "ABD ve Kanada'daki müşterilerimiz için geri dönüştürülebilir, </a:t>
            </a:r>
            <a:r>
              <a:rPr lang="tr-TR" sz="1800" dirty="0" err="1">
                <a:latin typeface="Times New Roman" panose="02020603050405020304" pitchFamily="18" charset="0"/>
                <a:cs typeface="Times New Roman" panose="02020603050405020304" pitchFamily="18" charset="0"/>
              </a:rPr>
              <a:t>pipetsiz</a:t>
            </a:r>
            <a:r>
              <a:rPr lang="tr-TR" sz="1800" dirty="0">
                <a:latin typeface="Times New Roman" panose="02020603050405020304" pitchFamily="18" charset="0"/>
                <a:cs typeface="Times New Roman" panose="02020603050405020304" pitchFamily="18" charset="0"/>
              </a:rPr>
              <a:t> kapaklar, çevresel ayak izimizi azaltma yolculuğumuzda bir başka adımdır" dedi. Yeni kapak, eski kapak ve pipet kombinasyonundan daha fazla plastik içeriyordu. Şirket, yeni kapağın geri dönüştürülebilen bir malzeme olan </a:t>
            </a:r>
            <a:r>
              <a:rPr lang="tr-TR" sz="1800" dirty="0" err="1">
                <a:latin typeface="Times New Roman" panose="02020603050405020304" pitchFamily="18" charset="0"/>
                <a:cs typeface="Times New Roman" panose="02020603050405020304" pitchFamily="18" charset="0"/>
              </a:rPr>
              <a:t>polipropilenden</a:t>
            </a:r>
            <a:r>
              <a:rPr lang="tr-TR" sz="1800" dirty="0">
                <a:latin typeface="Times New Roman" panose="02020603050405020304" pitchFamily="18" charset="0"/>
                <a:cs typeface="Times New Roman" panose="02020603050405020304" pitchFamily="18" charset="0"/>
              </a:rPr>
              <a:t> yapıldığını belirtti. Ancak eleştirmenler, dünyadaki plastiğin yalnızca %9'unun geri dönüştürüldüğünü, yani bu değişikliğin muhtemelen çöp sahalarına daha fazla plastik gönderilmesine neden olacağını belirtti. </a:t>
            </a:r>
          </a:p>
          <a:p>
            <a:pPr algn="just">
              <a:lnSpc>
                <a:spcPct val="110000"/>
              </a:lnSpc>
            </a:pPr>
            <a:r>
              <a:rPr lang="tr-TR" sz="1200" dirty="0">
                <a:latin typeface="Times New Roman" panose="02020603050405020304" pitchFamily="18" charset="0"/>
                <a:cs typeface="Times New Roman" panose="02020603050405020304" pitchFamily="18" charset="0"/>
              </a:rPr>
              <a:t>Kaynak: </a:t>
            </a:r>
            <a:r>
              <a:rPr lang="tr-TR" sz="1200" dirty="0">
                <a:latin typeface="Times New Roman" panose="02020603050405020304" pitchFamily="18" charset="0"/>
                <a:cs typeface="Times New Roman" panose="02020603050405020304" pitchFamily="18" charset="0"/>
                <a:hlinkClick r:id="rId2"/>
              </a:rPr>
              <a:t>https://www.theguardian.com/business/2018/jul/23/starbucks-straws-ban-2020-environment</a:t>
            </a:r>
            <a:endParaRPr lang="tr-TR" sz="1200" dirty="0">
              <a:latin typeface="Times New Roman" panose="02020603050405020304" pitchFamily="18" charset="0"/>
              <a:cs typeface="Times New Roman" panose="02020603050405020304" pitchFamily="18" charset="0"/>
            </a:endParaRPr>
          </a:p>
          <a:p>
            <a:pPr algn="just">
              <a:lnSpc>
                <a:spcPct val="110000"/>
              </a:lnSpc>
            </a:pPr>
            <a:r>
              <a:rPr lang="tr-TR" sz="1800" dirty="0">
                <a:latin typeface="Times New Roman" panose="02020603050405020304" pitchFamily="18" charset="0"/>
                <a:cs typeface="Times New Roman" panose="02020603050405020304" pitchFamily="18" charset="0"/>
              </a:rPr>
              <a:t>Volkswagen'in çeşitli araçlarına, emisyon testinden geçtiğini tespit edebilen ve emisyon seviyesini düşürmek için performansı değiştiren bir yazılıma sahip  cihaz takarak emisyon testlerinde hile yaptığını itiraf etmesi, yeşil yıkamanın klasik bir örneğidir. </a:t>
            </a:r>
          </a:p>
          <a:p>
            <a:pPr algn="just">
              <a:lnSpc>
                <a:spcPct val="110000"/>
              </a:lnSpc>
            </a:pPr>
            <a:r>
              <a:rPr lang="tr-TR" sz="1800" dirty="0">
                <a:latin typeface="Times New Roman" panose="02020603050405020304" pitchFamily="18" charset="0"/>
                <a:cs typeface="Times New Roman" panose="02020603050405020304" pitchFamily="18" charset="0"/>
              </a:rPr>
              <a:t>Bu durum, araçlarının düşük emisyonlu ve çevre dostu özelliklerini kamuoyuna açıklarken devam ediyordu. Gerçekte, bu motorlar izin verilen sınırın 40 katına kadar emisyon yayıyordu.</a:t>
            </a:r>
          </a:p>
          <a:p>
            <a:pPr>
              <a:lnSpc>
                <a:spcPct val="110000"/>
              </a:lnSpc>
            </a:pPr>
            <a:endParaRPr lang="tr-TR" sz="500" dirty="0"/>
          </a:p>
        </p:txBody>
      </p:sp>
      <p:pic>
        <p:nvPicPr>
          <p:cNvPr id="2052" name="Picture 4" descr="Is your brand guilty of greenwashing in your Google Ads?">
            <a:extLst>
              <a:ext uri="{FF2B5EF4-FFF2-40B4-BE49-F238E27FC236}">
                <a16:creationId xmlns:a16="http://schemas.microsoft.com/office/drawing/2014/main" id="{B67C8C59-D65E-8644-B5F9-235EBD086F8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920" r="3731"/>
          <a:stretch/>
        </p:blipFill>
        <p:spPr bwMode="auto">
          <a:xfrm>
            <a:off x="648609" y="3428999"/>
            <a:ext cx="3486128" cy="264403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What Is Greenwashing? Definition and Examples">
            <a:extLst>
              <a:ext uri="{FF2B5EF4-FFF2-40B4-BE49-F238E27FC236}">
                <a16:creationId xmlns:a16="http://schemas.microsoft.com/office/drawing/2014/main" id="{7F844068-F9B6-BD44-893E-2B08B7B05E4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8011" r="2316" b="2"/>
          <a:stretch/>
        </p:blipFill>
        <p:spPr bwMode="auto">
          <a:xfrm>
            <a:off x="4291077" y="3429000"/>
            <a:ext cx="3543676" cy="264402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Verify: Is Starbucks actually using more plastic to get rid of straws? |  king5.com">
            <a:extLst>
              <a:ext uri="{FF2B5EF4-FFF2-40B4-BE49-F238E27FC236}">
                <a16:creationId xmlns:a16="http://schemas.microsoft.com/office/drawing/2014/main" id="{1D390E68-5864-064F-901D-8CA602995CA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24613" b="-2"/>
          <a:stretch/>
        </p:blipFill>
        <p:spPr bwMode="auto">
          <a:xfrm>
            <a:off x="7991094" y="3429000"/>
            <a:ext cx="3559344" cy="2644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8970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EB438F40-C6BC-4245-9B10-02E360B110DF}"/>
              </a:ext>
            </a:extLst>
          </p:cNvPr>
          <p:cNvSpPr>
            <a:spLocks noGrp="1"/>
          </p:cNvSpPr>
          <p:nvPr>
            <p:ph idx="1"/>
          </p:nvPr>
        </p:nvSpPr>
        <p:spPr>
          <a:xfrm>
            <a:off x="412866" y="681375"/>
            <a:ext cx="4466704" cy="3825402"/>
          </a:xfrm>
        </p:spPr>
        <p:txBody>
          <a:bodyPr>
            <a:noAutofit/>
          </a:bodyPr>
          <a:lstStyle/>
          <a:p>
            <a:pPr marL="0" indent="0" algn="just">
              <a:lnSpc>
                <a:spcPct val="110000"/>
              </a:lnSpc>
              <a:buNone/>
            </a:pPr>
            <a:r>
              <a:rPr lang="tr-TR" dirty="0">
                <a:latin typeface="Times New Roman" panose="02020603050405020304" pitchFamily="18" charset="0"/>
                <a:cs typeface="Times New Roman" panose="02020603050405020304" pitchFamily="18" charset="0"/>
              </a:rPr>
              <a:t>Koreli kozmetik markası </a:t>
            </a:r>
            <a:r>
              <a:rPr lang="tr-TR" dirty="0" err="1">
                <a:latin typeface="Times New Roman" panose="02020603050405020304" pitchFamily="18" charset="0"/>
                <a:cs typeface="Times New Roman" panose="02020603050405020304" pitchFamily="18" charset="0"/>
              </a:rPr>
              <a:t>Innisfree'nin</a:t>
            </a:r>
            <a:r>
              <a:rPr lang="tr-TR" dirty="0">
                <a:latin typeface="Times New Roman" panose="02020603050405020304" pitchFamily="18" charset="0"/>
                <a:cs typeface="Times New Roman" panose="02020603050405020304" pitchFamily="18" charset="0"/>
              </a:rPr>
              <a:t> yüz serumunun ambalajının yan tarafında "</a:t>
            </a:r>
            <a:r>
              <a:rPr lang="tr-TR" dirty="0" err="1">
                <a:latin typeface="Times New Roman" panose="02020603050405020304" pitchFamily="18" charset="0"/>
                <a:cs typeface="Times New Roman" panose="02020603050405020304" pitchFamily="18" charset="0"/>
              </a:rPr>
              <a:t>Hello</a:t>
            </a:r>
            <a:r>
              <a:rPr lang="tr-TR" dirty="0">
                <a:latin typeface="Times New Roman" panose="02020603050405020304" pitchFamily="18" charset="0"/>
                <a:cs typeface="Times New Roman" panose="02020603050405020304" pitchFamily="18" charset="0"/>
              </a:rPr>
              <a:t>, I'm </a:t>
            </a:r>
            <a:r>
              <a:rPr lang="tr-TR" dirty="0" err="1">
                <a:latin typeface="Times New Roman" panose="02020603050405020304" pitchFamily="18" charset="0"/>
                <a:cs typeface="Times New Roman" panose="02020603050405020304" pitchFamily="18" charset="0"/>
              </a:rPr>
              <a:t>Paper</a:t>
            </a:r>
            <a:r>
              <a:rPr lang="tr-TR" dirty="0">
                <a:latin typeface="Times New Roman" panose="02020603050405020304" pitchFamily="18" charset="0"/>
                <a:cs typeface="Times New Roman" panose="02020603050405020304" pitchFamily="18" charset="0"/>
              </a:rPr>
              <a:t> </a:t>
            </a:r>
            <a:r>
              <a:rPr lang="tr-TR" dirty="0" err="1">
                <a:latin typeface="Times New Roman" panose="02020603050405020304" pitchFamily="18" charset="0"/>
                <a:cs typeface="Times New Roman" panose="02020603050405020304" pitchFamily="18" charset="0"/>
              </a:rPr>
              <a:t>Bottle</a:t>
            </a:r>
            <a:r>
              <a:rPr lang="tr-TR" dirty="0">
                <a:latin typeface="Times New Roman" panose="02020603050405020304" pitchFamily="18" charset="0"/>
                <a:cs typeface="Times New Roman" panose="02020603050405020304" pitchFamily="18" charset="0"/>
              </a:rPr>
              <a:t>" yazıyordu.</a:t>
            </a:r>
          </a:p>
          <a:p>
            <a:pPr marL="0" indent="0" algn="just">
              <a:lnSpc>
                <a:spcPct val="110000"/>
              </a:lnSpc>
              <a:buNone/>
            </a:pPr>
            <a:r>
              <a:rPr lang="tr-TR" dirty="0">
                <a:latin typeface="Times New Roman" panose="02020603050405020304" pitchFamily="18" charset="0"/>
                <a:cs typeface="Times New Roman" panose="02020603050405020304" pitchFamily="18" charset="0"/>
              </a:rPr>
              <a:t>Ancak kağıt şişenin plastik bir kaplamaya sahip olduğu ortaya çıktı.</a:t>
            </a:r>
          </a:p>
          <a:p>
            <a:pPr marL="0" indent="0" algn="just">
              <a:lnSpc>
                <a:spcPct val="110000"/>
              </a:lnSpc>
              <a:buNone/>
            </a:pPr>
            <a:r>
              <a:rPr lang="tr-TR" dirty="0">
                <a:latin typeface="Times New Roman" panose="02020603050405020304" pitchFamily="18" charset="0"/>
                <a:cs typeface="Times New Roman" panose="02020603050405020304" pitchFamily="18" charset="0"/>
              </a:rPr>
              <a:t> Şikayette "Kağıt şişe ürünün plastik bir şişe olduğunu öğrendiğimde ihanete uğramış hissettim" denildi. Kullanıcı ayrıca söz konusu ürünün "yeşil yıkama" olarak adlandırılan etiketlemesine karşı bir tüketici merkezine resmi şikayette bulundu.</a:t>
            </a:r>
          </a:p>
          <a:p>
            <a:pPr marL="0" indent="0">
              <a:lnSpc>
                <a:spcPct val="110000"/>
              </a:lnSpc>
              <a:buNone/>
            </a:pPr>
            <a:r>
              <a:rPr lang="tr-TR" sz="1200" dirty="0">
                <a:latin typeface="Times New Roman" panose="02020603050405020304" pitchFamily="18" charset="0"/>
                <a:cs typeface="Times New Roman" panose="02020603050405020304" pitchFamily="18" charset="0"/>
              </a:rPr>
              <a:t>Kaynak: </a:t>
            </a:r>
            <a:r>
              <a:rPr lang="tr-TR" sz="1200" dirty="0" err="1">
                <a:latin typeface="Times New Roman" panose="02020603050405020304" pitchFamily="18" charset="0"/>
                <a:cs typeface="Times New Roman" panose="02020603050405020304" pitchFamily="18" charset="0"/>
              </a:rPr>
              <a:t>https</a:t>
            </a:r>
            <a:r>
              <a:rPr lang="tr-TR" sz="1200" dirty="0">
                <a:latin typeface="Times New Roman" panose="02020603050405020304" pitchFamily="18" charset="0"/>
                <a:cs typeface="Times New Roman" panose="02020603050405020304" pitchFamily="18" charset="0"/>
              </a:rPr>
              <a:t>://</a:t>
            </a:r>
            <a:r>
              <a:rPr lang="tr-TR" sz="1200" dirty="0" err="1">
                <a:latin typeface="Times New Roman" panose="02020603050405020304" pitchFamily="18" charset="0"/>
                <a:cs typeface="Times New Roman" panose="02020603050405020304" pitchFamily="18" charset="0"/>
              </a:rPr>
              <a:t>www.eco-business.com</a:t>
            </a:r>
            <a:r>
              <a:rPr lang="tr-TR" sz="1200" dirty="0">
                <a:latin typeface="Times New Roman" panose="02020603050405020304" pitchFamily="18" charset="0"/>
                <a:cs typeface="Times New Roman" panose="02020603050405020304" pitchFamily="18" charset="0"/>
              </a:rPr>
              <a:t>/</a:t>
            </a:r>
            <a:r>
              <a:rPr lang="tr-TR" sz="1200" dirty="0" err="1">
                <a:latin typeface="Times New Roman" panose="02020603050405020304" pitchFamily="18" charset="0"/>
                <a:cs typeface="Times New Roman" panose="02020603050405020304" pitchFamily="18" charset="0"/>
              </a:rPr>
              <a:t>news</a:t>
            </a:r>
            <a:r>
              <a:rPr lang="tr-TR" sz="1200" dirty="0">
                <a:latin typeface="Times New Roman" panose="02020603050405020304" pitchFamily="18" charset="0"/>
                <a:cs typeface="Times New Roman" panose="02020603050405020304" pitchFamily="18" charset="0"/>
              </a:rPr>
              <a:t>/11-brands-called-out-for-greenwashing-in-2021/</a:t>
            </a:r>
          </a:p>
        </p:txBody>
      </p:sp>
      <p:pic>
        <p:nvPicPr>
          <p:cNvPr id="6146" name="Picture 2" descr="Greenwashing bottle Innisfree">
            <a:extLst>
              <a:ext uri="{FF2B5EF4-FFF2-40B4-BE49-F238E27FC236}">
                <a16:creationId xmlns:a16="http://schemas.microsoft.com/office/drawing/2014/main" id="{72D5D6DB-0E52-8946-A829-31EB358E88E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414" b="-1"/>
          <a:stretch/>
        </p:blipFill>
        <p:spPr bwMode="auto">
          <a:xfrm>
            <a:off x="5292435" y="1254511"/>
            <a:ext cx="6350923" cy="4506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67546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0" name="Rectangle 1039">
            <a:extLst>
              <a:ext uri="{FF2B5EF4-FFF2-40B4-BE49-F238E27FC236}">
                <a16:creationId xmlns:a16="http://schemas.microsoft.com/office/drawing/2014/main" id="{563C18A9-3F84-4083-BC63-C5C44FE284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44EC0881-5C28-C145-AA65-1A13D895C371}"/>
              </a:ext>
            </a:extLst>
          </p:cNvPr>
          <p:cNvSpPr>
            <a:spLocks noGrp="1"/>
          </p:cNvSpPr>
          <p:nvPr>
            <p:ph type="title"/>
          </p:nvPr>
        </p:nvSpPr>
        <p:spPr>
          <a:xfrm>
            <a:off x="559553" y="751010"/>
            <a:ext cx="6021356" cy="1828798"/>
          </a:xfrm>
        </p:spPr>
        <p:txBody>
          <a:bodyPr>
            <a:normAutofit/>
          </a:bodyPr>
          <a:lstStyle/>
          <a:p>
            <a:pPr algn="ctr"/>
            <a:r>
              <a:rPr lang="tr-TR" sz="2800" dirty="0">
                <a:solidFill>
                  <a:schemeClr val="accent6">
                    <a:lumMod val="75000"/>
                  </a:schemeClr>
                </a:solidFill>
              </a:rPr>
              <a:t>Yeşil Aklama Teknikleri </a:t>
            </a:r>
            <a:r>
              <a:rPr lang="tr-TR" sz="1600" dirty="0">
                <a:solidFill>
                  <a:schemeClr val="accent6">
                    <a:lumMod val="75000"/>
                  </a:schemeClr>
                </a:solidFill>
              </a:rPr>
              <a:t>(</a:t>
            </a:r>
            <a:r>
              <a:rPr lang="tr-TR" sz="1600" dirty="0" err="1">
                <a:solidFill>
                  <a:schemeClr val="accent6">
                    <a:lumMod val="75000"/>
                  </a:schemeClr>
                </a:solidFill>
              </a:rPr>
              <a:t>Netto</a:t>
            </a:r>
            <a:r>
              <a:rPr lang="tr-TR" sz="1600" dirty="0">
                <a:solidFill>
                  <a:schemeClr val="accent6">
                    <a:lumMod val="75000"/>
                  </a:schemeClr>
                </a:solidFill>
              </a:rPr>
              <a:t> vd., 2020; </a:t>
            </a:r>
            <a:r>
              <a:rPr lang="tr-TR" sz="1600" dirty="0" err="1">
                <a:solidFill>
                  <a:schemeClr val="accent6">
                    <a:lumMod val="75000"/>
                  </a:schemeClr>
                </a:solidFill>
              </a:rPr>
              <a:t>Yang</a:t>
            </a:r>
            <a:r>
              <a:rPr lang="tr-TR" sz="1600" dirty="0">
                <a:solidFill>
                  <a:schemeClr val="accent6">
                    <a:lumMod val="75000"/>
                  </a:schemeClr>
                </a:solidFill>
              </a:rPr>
              <a:t> vd., 2020)</a:t>
            </a:r>
            <a:br>
              <a:rPr lang="tr-TR" sz="1600" dirty="0">
                <a:solidFill>
                  <a:schemeClr val="accent6">
                    <a:lumMod val="75000"/>
                  </a:schemeClr>
                </a:solidFill>
              </a:rPr>
            </a:br>
            <a:br>
              <a:rPr lang="tr-TR" sz="2400" dirty="0"/>
            </a:br>
            <a:r>
              <a:rPr lang="tr-TR" sz="2400" dirty="0"/>
              <a:t>Seçici Açıklama, </a:t>
            </a:r>
            <a:r>
              <a:rPr lang="tr-TR" sz="2400" dirty="0" err="1"/>
              <a:t>Decoupling</a:t>
            </a:r>
            <a:r>
              <a:rPr lang="tr-TR" sz="2400" dirty="0"/>
              <a:t>(Ayrıştırma), Dikkat Saptırma, Aldatıcı Manipülasyon</a:t>
            </a:r>
          </a:p>
        </p:txBody>
      </p:sp>
      <p:cxnSp>
        <p:nvCxnSpPr>
          <p:cNvPr id="1042" name="Straight Connector 1041">
            <a:extLst>
              <a:ext uri="{FF2B5EF4-FFF2-40B4-BE49-F238E27FC236}">
                <a16:creationId xmlns:a16="http://schemas.microsoft.com/office/drawing/2014/main" id="{13C2E3E6-EA6C-40C1-8196-9E8691274F7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78719"/>
            <a:ext cx="10905066"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İçerik Yer Tutucusu 2">
            <a:extLst>
              <a:ext uri="{FF2B5EF4-FFF2-40B4-BE49-F238E27FC236}">
                <a16:creationId xmlns:a16="http://schemas.microsoft.com/office/drawing/2014/main" id="{B51C4CDF-B9AF-9D40-AAF9-44D08CACAC26}"/>
              </a:ext>
            </a:extLst>
          </p:cNvPr>
          <p:cNvSpPr>
            <a:spLocks noGrp="1"/>
          </p:cNvSpPr>
          <p:nvPr>
            <p:ph idx="1"/>
          </p:nvPr>
        </p:nvSpPr>
        <p:spPr>
          <a:xfrm>
            <a:off x="600021" y="2461490"/>
            <a:ext cx="5980887" cy="4166489"/>
          </a:xfrm>
        </p:spPr>
        <p:txBody>
          <a:bodyPr>
            <a:normAutofit fontScale="70000" lnSpcReduction="20000"/>
          </a:bodyPr>
          <a:lstStyle/>
          <a:p>
            <a:pPr marL="0" indent="0" algn="just">
              <a:lnSpc>
                <a:spcPct val="110000"/>
              </a:lnSpc>
              <a:buNone/>
            </a:pPr>
            <a:r>
              <a:rPr lang="tr-TR" sz="3100" dirty="0">
                <a:latin typeface="Times New Roman" panose="02020603050405020304" pitchFamily="18" charset="0"/>
                <a:cs typeface="Times New Roman" panose="02020603050405020304" pitchFamily="18" charset="0"/>
              </a:rPr>
              <a:t>Yeşil aklama, olumlu bir kurumsal imaj yaratmak amacıyla </a:t>
            </a:r>
            <a:r>
              <a:rPr lang="tr-TR" sz="3100" b="1" u="sng" dirty="0">
                <a:latin typeface="Times New Roman" panose="02020603050405020304" pitchFamily="18" charset="0"/>
                <a:cs typeface="Times New Roman" panose="02020603050405020304" pitchFamily="18" charset="0"/>
              </a:rPr>
              <a:t>olumsuz bilgilerin tam olarak açıklanmadan olumlu bilgilerin seçici olarak açıklanmasıdır</a:t>
            </a:r>
            <a:r>
              <a:rPr lang="tr-TR" sz="3100" dirty="0">
                <a:latin typeface="Times New Roman" panose="02020603050405020304" pitchFamily="18" charset="0"/>
                <a:cs typeface="Times New Roman" panose="02020603050405020304" pitchFamily="18" charset="0"/>
              </a:rPr>
              <a:t> (Lyon ve </a:t>
            </a:r>
            <a:r>
              <a:rPr lang="tr-TR" sz="3100" dirty="0" err="1">
                <a:latin typeface="Times New Roman" panose="02020603050405020304" pitchFamily="18" charset="0"/>
                <a:cs typeface="Times New Roman" panose="02020603050405020304" pitchFamily="18" charset="0"/>
              </a:rPr>
              <a:t>Maxwell</a:t>
            </a:r>
            <a:r>
              <a:rPr lang="tr-TR" sz="3100" dirty="0">
                <a:latin typeface="Times New Roman" panose="02020603050405020304" pitchFamily="18" charset="0"/>
                <a:cs typeface="Times New Roman" panose="02020603050405020304" pitchFamily="18" charset="0"/>
              </a:rPr>
              <a:t>, 2011). </a:t>
            </a:r>
          </a:p>
          <a:p>
            <a:pPr marL="0" indent="0" algn="just">
              <a:lnSpc>
                <a:spcPct val="110000"/>
              </a:lnSpc>
              <a:buNone/>
            </a:pPr>
            <a:r>
              <a:rPr lang="tr-TR" sz="3100" dirty="0">
                <a:latin typeface="Times New Roman" panose="02020603050405020304" pitchFamily="18" charset="0"/>
                <a:cs typeface="Times New Roman" panose="02020603050405020304" pitchFamily="18" charset="0"/>
              </a:rPr>
              <a:t>Şirketin sürdürülebilirlik raporunda verdiği bilgilerin «sembolik» ve/veya dikkati başka yöne çekmek için tasarlanmış olması. Söylenen ile yapılan arasındaki tutarsızlık. Uygulamaları gerçekten değiştirmeden beklentileri karşıladığını belirtme (</a:t>
            </a:r>
            <a:r>
              <a:rPr lang="tr-TR" sz="3100" dirty="0" err="1">
                <a:latin typeface="Times New Roman" panose="02020603050405020304" pitchFamily="18" charset="0"/>
                <a:cs typeface="Times New Roman" panose="02020603050405020304" pitchFamily="18" charset="0"/>
              </a:rPr>
              <a:t>Meyer</a:t>
            </a:r>
            <a:r>
              <a:rPr lang="tr-TR" sz="3100" dirty="0">
                <a:latin typeface="Times New Roman" panose="02020603050405020304" pitchFamily="18" charset="0"/>
                <a:cs typeface="Times New Roman" panose="02020603050405020304" pitchFamily="18" charset="0"/>
              </a:rPr>
              <a:t> ve </a:t>
            </a:r>
            <a:r>
              <a:rPr lang="tr-TR" sz="3100" dirty="0" err="1">
                <a:latin typeface="Times New Roman" panose="02020603050405020304" pitchFamily="18" charset="0"/>
                <a:cs typeface="Times New Roman" panose="02020603050405020304" pitchFamily="18" charset="0"/>
              </a:rPr>
              <a:t>Rowan</a:t>
            </a:r>
            <a:r>
              <a:rPr lang="tr-TR" sz="3100" dirty="0">
                <a:latin typeface="Times New Roman" panose="02020603050405020304" pitchFamily="18" charset="0"/>
                <a:cs typeface="Times New Roman" panose="02020603050405020304" pitchFamily="18" charset="0"/>
              </a:rPr>
              <a:t>, 1977).</a:t>
            </a:r>
          </a:p>
          <a:p>
            <a:pPr marL="0" indent="0">
              <a:lnSpc>
                <a:spcPct val="110000"/>
              </a:lnSpc>
              <a:buNone/>
            </a:pPr>
            <a:endParaRPr lang="tr-TR" sz="1100" dirty="0"/>
          </a:p>
        </p:txBody>
      </p:sp>
      <p:pic>
        <p:nvPicPr>
          <p:cNvPr id="4" name="Picture 2" descr="Greenwashing - What it is and why we need to call it out when it happens -  Keep Gaia Wild">
            <a:extLst>
              <a:ext uri="{FF2B5EF4-FFF2-40B4-BE49-F238E27FC236}">
                <a16:creationId xmlns:a16="http://schemas.microsoft.com/office/drawing/2014/main" id="{081A57BD-C5FB-0842-94A2-51F52DE4E1B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689" r="20060"/>
          <a:stretch/>
        </p:blipFill>
        <p:spPr bwMode="auto">
          <a:xfrm>
            <a:off x="6747404" y="952500"/>
            <a:ext cx="4804105" cy="5118188"/>
          </a:xfrm>
          <a:prstGeom prst="rect">
            <a:avLst/>
          </a:prstGeom>
          <a:noFill/>
          <a:extLst>
            <a:ext uri="{909E8E84-426E-40DD-AFC4-6F175D3DCCD1}">
              <a14:hiddenFill xmlns:a14="http://schemas.microsoft.com/office/drawing/2010/main">
                <a:solidFill>
                  <a:srgbClr val="FFFFFF"/>
                </a:solidFill>
              </a14:hiddenFill>
            </a:ext>
          </a:extLst>
        </p:spPr>
      </p:pic>
      <p:cxnSp>
        <p:nvCxnSpPr>
          <p:cNvPr id="1044" name="Straight Connector 1043">
            <a:extLst>
              <a:ext uri="{FF2B5EF4-FFF2-40B4-BE49-F238E27FC236}">
                <a16:creationId xmlns:a16="http://schemas.microsoft.com/office/drawing/2014/main" id="{3EE0E5CC-C40E-4EC4-8C9B-0CBB46A7CA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309695"/>
            <a:ext cx="1090506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66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563C18A9-3F84-4083-BC63-C5C44FE284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13C2E3E6-EA6C-40C1-8196-9E8691274F7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78719"/>
            <a:ext cx="10905066"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4" name="Picture 2">
            <a:extLst>
              <a:ext uri="{FF2B5EF4-FFF2-40B4-BE49-F238E27FC236}">
                <a16:creationId xmlns:a16="http://schemas.microsoft.com/office/drawing/2014/main" id="{6A4F9464-6E8D-2645-8207-A04F63F6F697}"/>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5645" r="21701" b="-1"/>
          <a:stretch/>
        </p:blipFill>
        <p:spPr bwMode="auto">
          <a:xfrm>
            <a:off x="6747404" y="952500"/>
            <a:ext cx="4804105" cy="5118188"/>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Straight Connector 14">
            <a:extLst>
              <a:ext uri="{FF2B5EF4-FFF2-40B4-BE49-F238E27FC236}">
                <a16:creationId xmlns:a16="http://schemas.microsoft.com/office/drawing/2014/main" id="{3EE0E5CC-C40E-4EC4-8C9B-0CBB46A7CA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309695"/>
            <a:ext cx="1090506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Metin kutusu 11">
            <a:extLst>
              <a:ext uri="{FF2B5EF4-FFF2-40B4-BE49-F238E27FC236}">
                <a16:creationId xmlns:a16="http://schemas.microsoft.com/office/drawing/2014/main" id="{7C1FCDD0-CBE4-6743-BF2F-64A2623D63CF}"/>
              </a:ext>
            </a:extLst>
          </p:cNvPr>
          <p:cNvSpPr txBox="1"/>
          <p:nvPr/>
        </p:nvSpPr>
        <p:spPr>
          <a:xfrm>
            <a:off x="325702" y="1213848"/>
            <a:ext cx="6096000" cy="4640694"/>
          </a:xfrm>
          <a:prstGeom prst="rect">
            <a:avLst/>
          </a:prstGeom>
          <a:noFill/>
        </p:spPr>
        <p:txBody>
          <a:bodyPr wrap="square">
            <a:spAutoFit/>
          </a:bodyPr>
          <a:lstStyle/>
          <a:p>
            <a:pPr marL="0" indent="0" algn="just">
              <a:lnSpc>
                <a:spcPct val="110000"/>
              </a:lnSpc>
              <a:buNone/>
            </a:pPr>
            <a:r>
              <a:rPr lang="tr-TR" sz="1800" i="1" dirty="0">
                <a:latin typeface="Times New Roman" panose="02020603050405020304" pitchFamily="18" charset="0"/>
                <a:cs typeface="Times New Roman" panose="02020603050405020304" pitchFamily="18" charset="0"/>
              </a:rPr>
              <a:t>2020 Raporu: Bankadan "net sıfır" olma - yani atmosferdeki sera gazlarına ekleme yapmama - ve yeşil projelere 1 trilyon dolara (806 milyar £) kadar yatırım yapma ve kredi verme taahhüdü.</a:t>
            </a:r>
          </a:p>
          <a:p>
            <a:pPr marL="0" indent="0" algn="just">
              <a:lnSpc>
                <a:spcPct val="110000"/>
              </a:lnSpc>
              <a:buNone/>
            </a:pPr>
            <a:r>
              <a:rPr lang="tr-TR" sz="1800" i="1" dirty="0">
                <a:latin typeface="Times New Roman" panose="02020603050405020304" pitchFamily="18" charset="0"/>
                <a:cs typeface="Times New Roman" panose="02020603050405020304" pitchFamily="18" charset="0"/>
              </a:rPr>
              <a:t>2021: «2030 yılına kadar 1 trilyon dolara ulaşma hedefimiz doğrultusunda, 2020'den bu yana, 126,7 milyar dolarlık sürdürülebilir finansman ve yatırım sağladık ve kolaylaştırdık».</a:t>
            </a:r>
          </a:p>
          <a:p>
            <a:pPr marL="0" indent="0" algn="just">
              <a:lnSpc>
                <a:spcPct val="110000"/>
              </a:lnSpc>
              <a:buNone/>
            </a:pPr>
            <a:endParaRPr lang="tr-TR" i="1" dirty="0">
              <a:latin typeface="Times New Roman" panose="02020603050405020304" pitchFamily="18" charset="0"/>
              <a:cs typeface="Times New Roman" panose="02020603050405020304" pitchFamily="18" charset="0"/>
            </a:endParaRPr>
          </a:p>
          <a:p>
            <a:pPr marL="0" indent="0" algn="just">
              <a:lnSpc>
                <a:spcPct val="110000"/>
              </a:lnSpc>
              <a:buNone/>
            </a:pPr>
            <a:endParaRPr lang="tr-TR" sz="1800" i="1" dirty="0">
              <a:latin typeface="Times New Roman" panose="02020603050405020304" pitchFamily="18" charset="0"/>
              <a:cs typeface="Times New Roman" panose="02020603050405020304" pitchFamily="18" charset="0"/>
            </a:endParaRPr>
          </a:p>
          <a:p>
            <a:pPr marL="0" indent="0" algn="just">
              <a:lnSpc>
                <a:spcPct val="110000"/>
              </a:lnSpc>
              <a:buNone/>
            </a:pPr>
            <a:r>
              <a:rPr lang="tr-TR" sz="1800" dirty="0">
                <a:latin typeface="Times New Roman" panose="02020603050405020304" pitchFamily="18" charset="0"/>
                <a:cs typeface="Times New Roman" panose="02020603050405020304" pitchFamily="18" charset="0"/>
              </a:rPr>
              <a:t>2023 Ekim ayında müfettişler bankanın 'sürdürülebilir finansman' ve 'yeşil tahvillere' yaptığı yatırımların çoğunun, fosil yakıt şirketleri tarafından madenleri, boru hatlarını ve petrol kulelerini finanse etmek için kullanıldığını ortaya çıkardı (</a:t>
            </a:r>
            <a:r>
              <a:rPr lang="tr-TR" sz="1800" dirty="0" err="1">
                <a:latin typeface="Times New Roman" panose="02020603050405020304" pitchFamily="18" charset="0"/>
                <a:cs typeface="Times New Roman" panose="02020603050405020304" pitchFamily="18" charset="0"/>
              </a:rPr>
              <a:t>Moulds</a:t>
            </a:r>
            <a:r>
              <a:rPr lang="tr-TR" sz="1800" dirty="0">
                <a:latin typeface="Times New Roman" panose="02020603050405020304" pitchFamily="18" charset="0"/>
                <a:cs typeface="Times New Roman" panose="02020603050405020304" pitchFamily="18" charset="0"/>
              </a:rPr>
              <a:t> vd. 2022, BBC Aralık, 2022). </a:t>
            </a:r>
          </a:p>
          <a:p>
            <a:pPr marL="0" indent="0">
              <a:lnSpc>
                <a:spcPct val="110000"/>
              </a:lnSpc>
              <a:buNone/>
            </a:pPr>
            <a:endParaRPr lang="tr-T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35032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8">
            <a:extLst>
              <a:ext uri="{FF2B5EF4-FFF2-40B4-BE49-F238E27FC236}">
                <a16:creationId xmlns:a16="http://schemas.microsoft.com/office/drawing/2014/main" id="{5B957CFC-E9B2-4BC8-BD75-9F3B5E3388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0">
            <a:extLst>
              <a:ext uri="{FF2B5EF4-FFF2-40B4-BE49-F238E27FC236}">
                <a16:creationId xmlns:a16="http://schemas.microsoft.com/office/drawing/2014/main" id="{7F784426-8AB9-43C9-8340-281290602DE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78719"/>
            <a:ext cx="1090506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 name="Straight Connector 12">
            <a:extLst>
              <a:ext uri="{FF2B5EF4-FFF2-40B4-BE49-F238E27FC236}">
                <a16:creationId xmlns:a16="http://schemas.microsoft.com/office/drawing/2014/main" id="{0B96E92E-4D99-41CA-848E-4028B6DA26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309695"/>
            <a:ext cx="1090506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8" name="İçerik Yer Tutucusu 2">
            <a:extLst>
              <a:ext uri="{FF2B5EF4-FFF2-40B4-BE49-F238E27FC236}">
                <a16:creationId xmlns:a16="http://schemas.microsoft.com/office/drawing/2014/main" id="{AC7AC1D6-584B-6637-125E-2A1E48203C56}"/>
              </a:ext>
            </a:extLst>
          </p:cNvPr>
          <p:cNvGraphicFramePr>
            <a:graphicFrameLocks noGrp="1"/>
          </p:cNvGraphicFramePr>
          <p:nvPr>
            <p:ph idx="1"/>
            <p:extLst>
              <p:ext uri="{D42A27DB-BD31-4B8C-83A1-F6EECF244321}">
                <p14:modId xmlns:p14="http://schemas.microsoft.com/office/powerpoint/2010/main" val="2587536874"/>
              </p:ext>
            </p:extLst>
          </p:nvPr>
        </p:nvGraphicFramePr>
        <p:xfrm>
          <a:off x="647700" y="2191657"/>
          <a:ext cx="10896600" cy="36503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etin kutusu 3">
            <a:extLst>
              <a:ext uri="{FF2B5EF4-FFF2-40B4-BE49-F238E27FC236}">
                <a16:creationId xmlns:a16="http://schemas.microsoft.com/office/drawing/2014/main" id="{71F7D485-157B-7C47-97B9-51709907AB24}"/>
              </a:ext>
            </a:extLst>
          </p:cNvPr>
          <p:cNvSpPr txBox="1"/>
          <p:nvPr/>
        </p:nvSpPr>
        <p:spPr>
          <a:xfrm>
            <a:off x="3976255" y="1163782"/>
            <a:ext cx="2542684" cy="461665"/>
          </a:xfrm>
          <a:prstGeom prst="rect">
            <a:avLst/>
          </a:prstGeom>
          <a:noFill/>
        </p:spPr>
        <p:txBody>
          <a:bodyPr wrap="none" rtlCol="0">
            <a:spAutoFit/>
          </a:bodyPr>
          <a:lstStyle/>
          <a:p>
            <a:r>
              <a:rPr lang="tr-TR" sz="2400" b="1" dirty="0"/>
              <a:t>FOSİL YAKITLAR</a:t>
            </a:r>
          </a:p>
        </p:txBody>
      </p:sp>
    </p:spTree>
    <p:extLst>
      <p:ext uri="{BB962C8B-B14F-4D97-AF65-F5344CB8AC3E}">
        <p14:creationId xmlns:p14="http://schemas.microsoft.com/office/powerpoint/2010/main" val="2978584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51461CB7-62ED-4795-A634-D387EE9C44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9E40A48C-A3F3-8049-803C-E3C305A877BA}"/>
              </a:ext>
            </a:extLst>
          </p:cNvPr>
          <p:cNvSpPr>
            <a:spLocks noGrp="1"/>
          </p:cNvSpPr>
          <p:nvPr>
            <p:ph type="title"/>
          </p:nvPr>
        </p:nvSpPr>
        <p:spPr>
          <a:xfrm>
            <a:off x="548639" y="950976"/>
            <a:ext cx="10995659" cy="1077849"/>
          </a:xfrm>
        </p:spPr>
        <p:txBody>
          <a:bodyPr>
            <a:normAutofit/>
          </a:bodyPr>
          <a:lstStyle/>
          <a:p>
            <a:r>
              <a:rPr lang="tr-TR" sz="4400"/>
              <a:t>Tekstil</a:t>
            </a:r>
          </a:p>
        </p:txBody>
      </p:sp>
      <p:cxnSp>
        <p:nvCxnSpPr>
          <p:cNvPr id="4105" name="Straight Connector 4104">
            <a:extLst>
              <a:ext uri="{FF2B5EF4-FFF2-40B4-BE49-F238E27FC236}">
                <a16:creationId xmlns:a16="http://schemas.microsoft.com/office/drawing/2014/main" id="{5BB41ABC-012E-4DF8-A240-44161B32BBB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78719"/>
            <a:ext cx="10905066"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İçerik Yer Tutucusu 2">
            <a:extLst>
              <a:ext uri="{FF2B5EF4-FFF2-40B4-BE49-F238E27FC236}">
                <a16:creationId xmlns:a16="http://schemas.microsoft.com/office/drawing/2014/main" id="{CE559AE7-838B-E040-B378-A719A4575C63}"/>
              </a:ext>
            </a:extLst>
          </p:cNvPr>
          <p:cNvSpPr>
            <a:spLocks noGrp="1"/>
          </p:cNvSpPr>
          <p:nvPr>
            <p:ph idx="1"/>
          </p:nvPr>
        </p:nvSpPr>
        <p:spPr>
          <a:xfrm>
            <a:off x="548641" y="2247091"/>
            <a:ext cx="3528060" cy="3825402"/>
          </a:xfrm>
        </p:spPr>
        <p:txBody>
          <a:bodyPr>
            <a:normAutofit/>
          </a:bodyPr>
          <a:lstStyle/>
          <a:p>
            <a:pPr algn="ctr"/>
            <a:r>
              <a:rPr lang="tr-TR" dirty="0"/>
              <a:t>Tekstil şirketlerinin "geri dönüştürülmüş" veya "organik" malzemeler ile ilgili açıklamalarda bulunurken, ürünü oluşturmak için ne kadar su, elektrik, emisyon ve hatta işçilik kullanıldığı konusunda açıklama yapmaması. </a:t>
            </a:r>
          </a:p>
        </p:txBody>
      </p:sp>
      <p:pic>
        <p:nvPicPr>
          <p:cNvPr id="4098" name="Picture 2" descr="Quarter of greenwashing grumbles made to UK competition watchdog linked to  fashion - Just Style">
            <a:extLst>
              <a:ext uri="{FF2B5EF4-FFF2-40B4-BE49-F238E27FC236}">
                <a16:creationId xmlns:a16="http://schemas.microsoft.com/office/drawing/2014/main" id="{06799F2F-2CD0-884C-97EF-CF4A3C253E5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932" b="18243"/>
          <a:stretch/>
        </p:blipFill>
        <p:spPr bwMode="auto">
          <a:xfrm>
            <a:off x="4648200" y="2266027"/>
            <a:ext cx="6915150" cy="3806463"/>
          </a:xfrm>
          <a:prstGeom prst="rect">
            <a:avLst/>
          </a:prstGeom>
          <a:noFill/>
          <a:extLst>
            <a:ext uri="{909E8E84-426E-40DD-AFC4-6F175D3DCCD1}">
              <a14:hiddenFill xmlns:a14="http://schemas.microsoft.com/office/drawing/2010/main">
                <a:solidFill>
                  <a:srgbClr val="FFFFFF"/>
                </a:solidFill>
              </a14:hiddenFill>
            </a:ext>
          </a:extLst>
        </p:spPr>
      </p:pic>
      <p:cxnSp>
        <p:nvCxnSpPr>
          <p:cNvPr id="4107" name="Straight Connector 4106">
            <a:extLst>
              <a:ext uri="{FF2B5EF4-FFF2-40B4-BE49-F238E27FC236}">
                <a16:creationId xmlns:a16="http://schemas.microsoft.com/office/drawing/2014/main" id="{B5854327-44B3-47A2-891B-0580ACB56B5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3467" y="6309695"/>
            <a:ext cx="1090506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3795207"/>
      </p:ext>
    </p:extLst>
  </p:cSld>
  <p:clrMapOvr>
    <a:masterClrMapping/>
  </p:clrMapOvr>
</p:sld>
</file>

<file path=ppt/theme/theme1.xml><?xml version="1.0" encoding="utf-8"?>
<a:theme xmlns:a="http://schemas.openxmlformats.org/drawingml/2006/main" name="TribuneVTI">
  <a:themeElements>
    <a:clrScheme name="amasis">
      <a:dk1>
        <a:sysClr val="windowText" lastClr="000000"/>
      </a:dk1>
      <a:lt1>
        <a:sysClr val="window" lastClr="FFFFFF"/>
      </a:lt1>
      <a:dk2>
        <a:srgbClr val="470401"/>
      </a:dk2>
      <a:lt2>
        <a:srgbClr val="EBE2E2"/>
      </a:lt2>
      <a:accent1>
        <a:srgbClr val="BD1209"/>
      </a:accent1>
      <a:accent2>
        <a:srgbClr val="F40600"/>
      </a:accent2>
      <a:accent3>
        <a:srgbClr val="F26216"/>
      </a:accent3>
      <a:accent4>
        <a:srgbClr val="F0800D"/>
      </a:accent4>
      <a:accent5>
        <a:srgbClr val="3EA8B6"/>
      </a:accent5>
      <a:accent6>
        <a:srgbClr val="005B6B"/>
      </a:accent6>
      <a:hlink>
        <a:srgbClr val="F40600"/>
      </a:hlink>
      <a:folHlink>
        <a:srgbClr val="1C7E8E"/>
      </a:folHlink>
    </a:clrScheme>
    <a:fontScheme name="Amasis-Univers">
      <a:majorFont>
        <a:latin typeface="Amasis MT Pro Medium"/>
        <a:ea typeface=""/>
        <a:cs typeface=""/>
      </a:majorFont>
      <a:minorFont>
        <a:latin typeface="Univer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ribuneVTI" id="{4D84C650-59FC-4F6B-ADA6-B11C508FF6CE}" vid="{0E07EAE6-ACBC-4250-8522-FC108A45043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609</TotalTime>
  <Words>1384</Words>
  <Application>Microsoft Macintosh PowerPoint</Application>
  <PresentationFormat>Geniş ekran</PresentationFormat>
  <Paragraphs>82</Paragraphs>
  <Slides>21</Slides>
  <Notes>2</Notes>
  <HiddenSlides>0</HiddenSlides>
  <MMClips>0</MMClips>
  <ScaleCrop>false</ScaleCrop>
  <HeadingPairs>
    <vt:vector size="6" baseType="variant">
      <vt:variant>
        <vt:lpstr>Kullanılan Yazı Tipleri</vt:lpstr>
      </vt:variant>
      <vt:variant>
        <vt:i4>7</vt:i4>
      </vt:variant>
      <vt:variant>
        <vt:lpstr>Tema</vt:lpstr>
      </vt:variant>
      <vt:variant>
        <vt:i4>1</vt:i4>
      </vt:variant>
      <vt:variant>
        <vt:lpstr>Slayt Başlıkları</vt:lpstr>
      </vt:variant>
      <vt:variant>
        <vt:i4>21</vt:i4>
      </vt:variant>
    </vt:vector>
  </HeadingPairs>
  <TitlesOfParts>
    <vt:vector size="29" baseType="lpstr">
      <vt:lpstr>Amasis MT Pro Medium</vt:lpstr>
      <vt:lpstr>Arial</vt:lpstr>
      <vt:lpstr>Calibri</vt:lpstr>
      <vt:lpstr>IOWAN OLD STYLE ROMAN</vt:lpstr>
      <vt:lpstr>Times</vt:lpstr>
      <vt:lpstr>Times New Roman</vt:lpstr>
      <vt:lpstr>Univers Light</vt:lpstr>
      <vt:lpstr>TribuneVTI</vt:lpstr>
      <vt:lpstr>Sürdürülebilirlik Raporlaması ve Etik Kapsamında Yeşil Aklama (Greenwashing)  </vt:lpstr>
      <vt:lpstr>Sürdürülebilirlik Raporları</vt:lpstr>
      <vt:lpstr>Yeşil Aklama (Greenwashing) nedir?</vt:lpstr>
      <vt:lpstr>PowerPoint Sunusu</vt:lpstr>
      <vt:lpstr>PowerPoint Sunusu</vt:lpstr>
      <vt:lpstr>Yeşil Aklama Teknikleri (Netto vd., 2020; Yang vd., 2020)  Seçici Açıklama, Decoupling(Ayrıştırma), Dikkat Saptırma, Aldatıcı Manipülasyon</vt:lpstr>
      <vt:lpstr>PowerPoint Sunusu</vt:lpstr>
      <vt:lpstr>PowerPoint Sunusu</vt:lpstr>
      <vt:lpstr>Tekstil</vt:lpstr>
      <vt:lpstr>Delta :sahte karbon nötrlüğü iddiaları  Ryanair:sahte düşük emisyon iddiaları (Aytekin, 2023)</vt:lpstr>
      <vt:lpstr>Yeşil Aklama Nasıl Zarar Verir?</vt:lpstr>
      <vt:lpstr>Yeşil Aklama Nasıl Zarar Verir?</vt:lpstr>
      <vt:lpstr> </vt:lpstr>
      <vt:lpstr>Yeşil Aklama  Artıyor mu?</vt:lpstr>
      <vt:lpstr>Yeşil Aklama  Nasıl Azalır?  Muhasebe ve Pazarlama Literatürü önce ölçme üzerine çalışıyor…</vt:lpstr>
      <vt:lpstr>Forbes, P. (2023)</vt:lpstr>
      <vt:lpstr>YEŞİL AKLAMA NASIL DURDURULUR?? CSRD ÇÖZÜM MÜDÜR?</vt:lpstr>
      <vt:lpstr>PowerPoint Sunusu</vt:lpstr>
      <vt:lpstr>ETİK</vt:lpstr>
      <vt:lpstr>Muhasebe ve Denetim mesleği ve literatürü: finansal bilginin manipülasyonu</vt:lpstr>
      <vt:lpstr>Beni dinlediğiniz için çok teşekkür ederim.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Sürdürülebilirlik Raporlaması ve Etik Kapsamında Yeşil Aklama (Greenwashing)  </dc:title>
  <dc:creator>Secil Sigali</dc:creator>
  <cp:lastModifiedBy>Secil Sigali</cp:lastModifiedBy>
  <cp:revision>26</cp:revision>
  <dcterms:created xsi:type="dcterms:W3CDTF">2024-03-05T11:13:28Z</dcterms:created>
  <dcterms:modified xsi:type="dcterms:W3CDTF">2024-03-06T06:01:29Z</dcterms:modified>
</cp:coreProperties>
</file>